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314" r:id="rId3"/>
    <p:sldId id="257" r:id="rId4"/>
    <p:sldId id="307" r:id="rId5"/>
    <p:sldId id="308" r:id="rId6"/>
    <p:sldId id="315" r:id="rId7"/>
    <p:sldId id="317" r:id="rId8"/>
    <p:sldId id="322" r:id="rId9"/>
    <p:sldId id="323" r:id="rId10"/>
    <p:sldId id="324" r:id="rId11"/>
    <p:sldId id="325" r:id="rId12"/>
    <p:sldId id="326" r:id="rId13"/>
    <p:sldId id="328" r:id="rId14"/>
    <p:sldId id="312" r:id="rId15"/>
    <p:sldId id="313" r:id="rId16"/>
    <p:sldId id="329" r:id="rId17"/>
    <p:sldId id="33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283" autoAdjust="0"/>
    <p:restoredTop sz="94660"/>
  </p:normalViewPr>
  <p:slideViewPr>
    <p:cSldViewPr>
      <p:cViewPr>
        <p:scale>
          <a:sx n="130" d="100"/>
          <a:sy n="130" d="100"/>
        </p:scale>
        <p:origin x="-84" y="20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27/05/2014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4.xml"/><Relationship Id="rId3" Type="http://schemas.openxmlformats.org/officeDocument/2006/relationships/slide" Target="../slides/slide2.xml"/><Relationship Id="rId7" Type="http://schemas.openxmlformats.org/officeDocument/2006/relationships/slide" Target="../slides/slide7.xml"/><Relationship Id="rId12" Type="http://schemas.openxmlformats.org/officeDocument/2006/relationships/slide" Target="../slides/slide13.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2.xml"/><Relationship Id="rId5" Type="http://schemas.openxmlformats.org/officeDocument/2006/relationships/slide" Target="../slides/slide5.xml"/><Relationship Id="rId10" Type="http://schemas.openxmlformats.org/officeDocument/2006/relationships/slide" Target="../slides/slide10.xml"/><Relationship Id="rId4" Type="http://schemas.openxmlformats.org/officeDocument/2006/relationships/slide" Target="../slides/slide16.xml"/><Relationship Id="rId9" Type="http://schemas.openxmlformats.org/officeDocument/2006/relationships/slide" Target="../slides/slide9.xml"/><Relationship Id="rId14" Type="http://schemas.openxmlformats.org/officeDocument/2006/relationships/slide" Target="../slides/slide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27/05/2014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27495" y="6569968"/>
            <a:ext cx="72808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solidFill>
                  <a:schemeClr val="bg1"/>
                </a:solidFill>
                <a:latin typeface="Calibri" pitchFamily="34" charset="0"/>
                <a:cs typeface="Calibri" pitchFamily="34" charset="0"/>
              </a:rPr>
              <a:t>Scenario</a:t>
            </a:r>
            <a:endParaRPr lang="en-GB" sz="10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794169" y="6569968"/>
            <a:ext cx="57606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Criteria</a:t>
            </a:r>
            <a:endParaRPr lang="en-GB" sz="10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408826" y="6569968"/>
            <a:ext cx="57606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Tasks</a:t>
            </a:r>
            <a:endParaRPr lang="en-GB" sz="1000" b="1" dirty="0">
              <a:latin typeface="Calibri" pitchFamily="34" charset="0"/>
              <a:cs typeface="Calibri" pitchFamily="34" charset="0"/>
            </a:endParaRPr>
          </a:p>
        </p:txBody>
      </p:sp>
      <p:sp>
        <p:nvSpPr>
          <p:cNvPr id="11" name="Round Same Side Corner Rectangle 10">
            <a:hlinkClick r:id="rId5" action="ppaction://hlinksldjump"/>
          </p:cNvPr>
          <p:cNvSpPr/>
          <p:nvPr userDrawn="1"/>
        </p:nvSpPr>
        <p:spPr>
          <a:xfrm>
            <a:off x="2023483"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13" name="Round Same Side Corner Rectangle 12">
            <a:hlinkClick r:id="rId5" action="ppaction://hlinksldjump"/>
          </p:cNvPr>
          <p:cNvSpPr/>
          <p:nvPr userDrawn="1"/>
        </p:nvSpPr>
        <p:spPr>
          <a:xfrm>
            <a:off x="2615011"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4" name="Round Same Side Corner Rectangle 13">
            <a:hlinkClick r:id="rId6" action="ppaction://hlinksldjump"/>
          </p:cNvPr>
          <p:cNvSpPr/>
          <p:nvPr userDrawn="1"/>
        </p:nvSpPr>
        <p:spPr>
          <a:xfrm>
            <a:off x="291077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5" name="Round Same Side Corner Rectangle 14">
            <a:hlinkClick r:id="rId6" action="ppaction://hlinksldjump"/>
          </p:cNvPr>
          <p:cNvSpPr/>
          <p:nvPr userDrawn="1"/>
        </p:nvSpPr>
        <p:spPr>
          <a:xfrm>
            <a:off x="3206539"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6" name="Round Same Side Corner Rectangle 15">
            <a:hlinkClick r:id="rId7" action="ppaction://hlinksldjump"/>
          </p:cNvPr>
          <p:cNvSpPr/>
          <p:nvPr userDrawn="1"/>
        </p:nvSpPr>
        <p:spPr>
          <a:xfrm>
            <a:off x="3502303"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17" name="Round Same Side Corner Rectangle 16">
            <a:hlinkClick r:id="rId7" action="ppaction://hlinksldjump"/>
          </p:cNvPr>
          <p:cNvSpPr/>
          <p:nvPr userDrawn="1"/>
        </p:nvSpPr>
        <p:spPr>
          <a:xfrm>
            <a:off x="3798067"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8" name="Round Same Side Corner Rectangle 17">
            <a:hlinkClick r:id="rId8" action="ppaction://hlinksldjump"/>
          </p:cNvPr>
          <p:cNvSpPr/>
          <p:nvPr userDrawn="1"/>
        </p:nvSpPr>
        <p:spPr>
          <a:xfrm>
            <a:off x="4093831"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19" name="Round Same Side Corner Rectangle 18">
            <a:hlinkClick r:id="rId8" action="ppaction://hlinksldjump"/>
          </p:cNvPr>
          <p:cNvSpPr/>
          <p:nvPr userDrawn="1"/>
        </p:nvSpPr>
        <p:spPr>
          <a:xfrm>
            <a:off x="438959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20" name="Round Same Side Corner Rectangle 19">
            <a:hlinkClick r:id="rId8" action="ppaction://hlinksldjump"/>
          </p:cNvPr>
          <p:cNvSpPr/>
          <p:nvPr userDrawn="1"/>
        </p:nvSpPr>
        <p:spPr>
          <a:xfrm>
            <a:off x="4685359"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10</a:t>
            </a:r>
            <a:endParaRPr lang="en-GB" sz="1000" b="1" dirty="0">
              <a:latin typeface="Calibri" pitchFamily="34" charset="0"/>
              <a:cs typeface="Calibri" pitchFamily="34" charset="0"/>
            </a:endParaRPr>
          </a:p>
        </p:txBody>
      </p:sp>
      <p:sp>
        <p:nvSpPr>
          <p:cNvPr id="21" name="Round Same Side Corner Rectangle 20">
            <a:hlinkClick r:id="rId9" action="ppaction://hlinksldjump"/>
          </p:cNvPr>
          <p:cNvSpPr/>
          <p:nvPr userDrawn="1"/>
        </p:nvSpPr>
        <p:spPr>
          <a:xfrm>
            <a:off x="5029952"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11</a:t>
            </a:r>
            <a:endParaRPr lang="en-GB" sz="1000" b="1" dirty="0">
              <a:latin typeface="Calibri" pitchFamily="34" charset="0"/>
              <a:cs typeface="Calibri" pitchFamily="34" charset="0"/>
            </a:endParaRPr>
          </a:p>
        </p:txBody>
      </p:sp>
      <p:sp>
        <p:nvSpPr>
          <p:cNvPr id="22" name="Round Same Side Corner Rectangle 21">
            <a:hlinkClick r:id="rId9" action="ppaction://hlinksldjump"/>
          </p:cNvPr>
          <p:cNvSpPr/>
          <p:nvPr userDrawn="1"/>
        </p:nvSpPr>
        <p:spPr>
          <a:xfrm>
            <a:off x="5374545"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12</a:t>
            </a:r>
            <a:endParaRPr lang="en-GB" sz="1000" b="1" dirty="0">
              <a:latin typeface="Calibri" pitchFamily="34" charset="0"/>
              <a:cs typeface="Calibri" pitchFamily="34" charset="0"/>
            </a:endParaRPr>
          </a:p>
        </p:txBody>
      </p:sp>
      <p:sp>
        <p:nvSpPr>
          <p:cNvPr id="23" name="Round Same Side Corner Rectangle 22">
            <a:hlinkClick r:id="rId9" action="ppaction://hlinksldjump"/>
          </p:cNvPr>
          <p:cNvSpPr/>
          <p:nvPr userDrawn="1"/>
        </p:nvSpPr>
        <p:spPr>
          <a:xfrm>
            <a:off x="5719138"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13</a:t>
            </a:r>
            <a:endParaRPr lang="en-GB" sz="1000" b="1" dirty="0">
              <a:latin typeface="Calibri" pitchFamily="34" charset="0"/>
              <a:cs typeface="Calibri" pitchFamily="34" charset="0"/>
            </a:endParaRPr>
          </a:p>
        </p:txBody>
      </p:sp>
      <p:sp>
        <p:nvSpPr>
          <p:cNvPr id="24" name="Round Same Side Corner Rectangle 23">
            <a:hlinkClick r:id="rId10" action="ppaction://hlinksldjump"/>
          </p:cNvPr>
          <p:cNvSpPr/>
          <p:nvPr userDrawn="1"/>
        </p:nvSpPr>
        <p:spPr>
          <a:xfrm>
            <a:off x="6063731"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14</a:t>
            </a:r>
            <a:endParaRPr lang="en-GB" sz="1000" b="1" dirty="0">
              <a:latin typeface="Calibri" pitchFamily="34" charset="0"/>
              <a:cs typeface="Calibri" pitchFamily="34" charset="0"/>
            </a:endParaRPr>
          </a:p>
        </p:txBody>
      </p:sp>
      <p:sp>
        <p:nvSpPr>
          <p:cNvPr id="25" name="Round Same Side Corner Rectangle 24">
            <a:hlinkClick r:id="rId11" action="ppaction://hlinksldjump"/>
          </p:cNvPr>
          <p:cNvSpPr/>
          <p:nvPr userDrawn="1"/>
        </p:nvSpPr>
        <p:spPr>
          <a:xfrm>
            <a:off x="6408324"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15</a:t>
            </a:r>
            <a:endParaRPr lang="en-GB" sz="1000" b="1" dirty="0">
              <a:latin typeface="Calibri" pitchFamily="34" charset="0"/>
              <a:cs typeface="Calibri" pitchFamily="34" charset="0"/>
            </a:endParaRPr>
          </a:p>
        </p:txBody>
      </p:sp>
      <p:sp>
        <p:nvSpPr>
          <p:cNvPr id="26" name="Round Same Side Corner Rectangle 25">
            <a:hlinkClick r:id="rId11" action="ppaction://hlinksldjump"/>
          </p:cNvPr>
          <p:cNvSpPr/>
          <p:nvPr userDrawn="1"/>
        </p:nvSpPr>
        <p:spPr>
          <a:xfrm>
            <a:off x="6752917"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16</a:t>
            </a:r>
            <a:endParaRPr lang="en-GB" sz="1000" b="1" dirty="0">
              <a:latin typeface="Calibri" pitchFamily="34" charset="0"/>
              <a:cs typeface="Calibri" pitchFamily="34" charset="0"/>
            </a:endParaRPr>
          </a:p>
        </p:txBody>
      </p:sp>
      <p:sp>
        <p:nvSpPr>
          <p:cNvPr id="27" name="Round Same Side Corner Rectangle 26">
            <a:hlinkClick r:id="rId12" action="ppaction://hlinksldjump"/>
          </p:cNvPr>
          <p:cNvSpPr/>
          <p:nvPr userDrawn="1"/>
        </p:nvSpPr>
        <p:spPr>
          <a:xfrm>
            <a:off x="7097510"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17</a:t>
            </a:r>
            <a:endParaRPr lang="en-GB" sz="1000" b="1" dirty="0">
              <a:latin typeface="Calibri" pitchFamily="34" charset="0"/>
              <a:cs typeface="Calibri" pitchFamily="34" charset="0"/>
            </a:endParaRPr>
          </a:p>
        </p:txBody>
      </p:sp>
      <p:sp>
        <p:nvSpPr>
          <p:cNvPr id="28" name="Round Same Side Corner Rectangle 27">
            <a:hlinkClick r:id="rId12" action="ppaction://hlinksldjump"/>
          </p:cNvPr>
          <p:cNvSpPr/>
          <p:nvPr userDrawn="1"/>
        </p:nvSpPr>
        <p:spPr>
          <a:xfrm>
            <a:off x="7442103"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18</a:t>
            </a:r>
            <a:endParaRPr lang="en-GB" sz="1000" b="1" dirty="0">
              <a:latin typeface="Calibri" pitchFamily="34" charset="0"/>
              <a:cs typeface="Calibri" pitchFamily="34" charset="0"/>
            </a:endParaRPr>
          </a:p>
        </p:txBody>
      </p:sp>
      <p:sp>
        <p:nvSpPr>
          <p:cNvPr id="29" name="Round Same Side Corner Rectangle 28">
            <a:hlinkClick r:id="rId13" action="ppaction://hlinksldjump"/>
          </p:cNvPr>
          <p:cNvSpPr/>
          <p:nvPr userDrawn="1"/>
        </p:nvSpPr>
        <p:spPr>
          <a:xfrm>
            <a:off x="7786696"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19</a:t>
            </a:r>
            <a:endParaRPr lang="en-GB" sz="1000" b="1" dirty="0">
              <a:latin typeface="Calibri" pitchFamily="34" charset="0"/>
              <a:cs typeface="Calibri" pitchFamily="34" charset="0"/>
            </a:endParaRPr>
          </a:p>
        </p:txBody>
      </p:sp>
      <p:sp>
        <p:nvSpPr>
          <p:cNvPr id="30" name="Round Same Side Corner Rectangle 29">
            <a:hlinkClick r:id="rId13" action="ppaction://hlinksldjump"/>
          </p:cNvPr>
          <p:cNvSpPr/>
          <p:nvPr userDrawn="1"/>
        </p:nvSpPr>
        <p:spPr>
          <a:xfrm>
            <a:off x="8131289"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20</a:t>
            </a:r>
            <a:endParaRPr lang="en-GB" sz="1000" b="1" dirty="0">
              <a:latin typeface="Calibri" pitchFamily="34" charset="0"/>
              <a:cs typeface="Calibri" pitchFamily="34" charset="0"/>
            </a:endParaRPr>
          </a:p>
        </p:txBody>
      </p:sp>
      <p:sp>
        <p:nvSpPr>
          <p:cNvPr id="31" name="Round Same Side Corner Rectangle 30">
            <a:hlinkClick r:id="rId14" action="ppaction://hlinksldjump"/>
          </p:cNvPr>
          <p:cNvSpPr/>
          <p:nvPr userDrawn="1"/>
        </p:nvSpPr>
        <p:spPr>
          <a:xfrm>
            <a:off x="8475882"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21</a:t>
            </a:r>
            <a:endParaRPr lang="en-GB" sz="1000" b="1" dirty="0">
              <a:latin typeface="Calibri" pitchFamily="34" charset="0"/>
              <a:cs typeface="Calibri" pitchFamily="34" charset="0"/>
            </a:endParaRPr>
          </a:p>
        </p:txBody>
      </p:sp>
      <p:sp>
        <p:nvSpPr>
          <p:cNvPr id="32" name="Round Same Side Corner Rectangle 31">
            <a:hlinkClick r:id="rId14" action="ppaction://hlinksldjump"/>
          </p:cNvPr>
          <p:cNvSpPr/>
          <p:nvPr userDrawn="1"/>
        </p:nvSpPr>
        <p:spPr>
          <a:xfrm>
            <a:off x="8820472" y="6569968"/>
            <a:ext cx="30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22</a:t>
            </a:r>
            <a:endParaRPr lang="en-GB" sz="1000" b="1" dirty="0">
              <a:latin typeface="Calibri" pitchFamily="34" charset="0"/>
              <a:cs typeface="Calibri" pitchFamily="34" charset="0"/>
            </a:endParaRPr>
          </a:p>
        </p:txBody>
      </p:sp>
      <p:sp>
        <p:nvSpPr>
          <p:cNvPr id="33" name="Round Same Side Corner Rectangle 32">
            <a:hlinkClick r:id="rId5" action="ppaction://hlinksldjump"/>
          </p:cNvPr>
          <p:cNvSpPr/>
          <p:nvPr userDrawn="1"/>
        </p:nvSpPr>
        <p:spPr>
          <a:xfrm>
            <a:off x="23320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27/05/2014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27/05/2014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27/05/2014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27/05/2014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836712"/>
            <a:ext cx="7772400" cy="1440160"/>
          </a:xfrm>
        </p:spPr>
        <p:txBody>
          <a:bodyPr/>
          <a:lstStyle/>
          <a:p>
            <a:r>
              <a:rPr lang="en-GB" dirty="0" smtClean="0"/>
              <a:t>Unit 17</a:t>
            </a:r>
            <a:endParaRPr lang="en-GB" dirty="0"/>
          </a:p>
        </p:txBody>
      </p:sp>
      <p:sp>
        <p:nvSpPr>
          <p:cNvPr id="3" name="Subtitle 2"/>
          <p:cNvSpPr>
            <a:spLocks noGrp="1"/>
          </p:cNvSpPr>
          <p:nvPr>
            <p:ph type="subTitle" idx="1"/>
          </p:nvPr>
        </p:nvSpPr>
        <p:spPr>
          <a:xfrm>
            <a:off x="1081844" y="2480702"/>
            <a:ext cx="7772400" cy="1524362"/>
          </a:xfrm>
        </p:spPr>
        <p:txBody>
          <a:bodyPr wrap="none">
            <a:noAutofit/>
          </a:bodyPr>
          <a:lstStyle/>
          <a:p>
            <a:pPr>
              <a:lnSpc>
                <a:spcPct val="120000"/>
              </a:lnSpc>
              <a:spcBef>
                <a:spcPts val="0"/>
              </a:spcBef>
            </a:pPr>
            <a:r>
              <a:rPr lang="en-GB" sz="4800" b="1" dirty="0" smtClean="0"/>
              <a:t>INTERACTIVE MEDIA</a:t>
            </a:r>
            <a:br>
              <a:rPr lang="en-GB" sz="4800" b="1" dirty="0" smtClean="0"/>
            </a:br>
            <a:r>
              <a:rPr lang="en-GB" sz="4800" b="1" dirty="0" smtClean="0"/>
              <a:t>AUTHORING</a:t>
            </a:r>
            <a:endParaRPr lang="en-GB" sz="21900" dirty="0"/>
          </a:p>
        </p:txBody>
      </p:sp>
      <p:sp>
        <p:nvSpPr>
          <p:cNvPr id="4" name="TextBox 3"/>
          <p:cNvSpPr txBox="1"/>
          <p:nvPr/>
        </p:nvSpPr>
        <p:spPr>
          <a:xfrm>
            <a:off x="3225416" y="4397042"/>
            <a:ext cx="5739072" cy="707886"/>
          </a:xfrm>
          <a:prstGeom prst="rect">
            <a:avLst/>
          </a:prstGeom>
          <a:noFill/>
        </p:spPr>
        <p:txBody>
          <a:bodyPr wrap="none" rtlCol="0">
            <a:spAutoFit/>
          </a:bodyPr>
          <a:lstStyle/>
          <a:p>
            <a:pPr algn="r"/>
            <a:r>
              <a:rPr lang="en-GB" sz="2000" b="1" dirty="0" smtClean="0"/>
              <a:t>LO3 - </a:t>
            </a:r>
            <a:r>
              <a:rPr lang="en-GB" sz="2000" dirty="0" smtClean="0"/>
              <a:t>Be </a:t>
            </a:r>
            <a:r>
              <a:rPr lang="en-GB" sz="2000" dirty="0"/>
              <a:t>able to create an interactive media </a:t>
            </a:r>
            <a:r>
              <a:rPr lang="en-GB" sz="2000" dirty="0" smtClean="0"/>
              <a:t/>
            </a:r>
            <a:br>
              <a:rPr lang="en-GB" sz="2000" dirty="0" smtClean="0"/>
            </a:br>
            <a:r>
              <a:rPr lang="en-GB" sz="2000" dirty="0" smtClean="0"/>
              <a:t>product </a:t>
            </a:r>
            <a:r>
              <a:rPr lang="en-GB" sz="2000" dirty="0"/>
              <a:t>following industry practice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516" y="661728"/>
            <a:ext cx="8643998" cy="1543136"/>
          </a:xfrm>
        </p:spPr>
        <p:txBody>
          <a:bodyPr>
            <a:noAutofit/>
          </a:bodyPr>
          <a:lstStyle/>
          <a:p>
            <a:pPr marL="342900" indent="-342900"/>
            <a:r>
              <a:rPr lang="en-GB" sz="1600" dirty="0" smtClean="0"/>
              <a:t>Now the product is complete and before the client and customers get to see it, you need to test it to iron out the bugs. Faults will still naturally occur but your biggest worry is that the client needs to see that it is nearly complete and perfect.</a:t>
            </a:r>
          </a:p>
          <a:p>
            <a:pPr marL="0" indent="0">
              <a:buNone/>
            </a:pPr>
            <a:r>
              <a:rPr lang="en-GB" sz="1600" b="1" dirty="0" smtClean="0"/>
              <a:t>Task 14 – P3.14</a:t>
            </a:r>
            <a:r>
              <a:rPr lang="en-GB" sz="1600" dirty="0" smtClean="0"/>
              <a:t> </a:t>
            </a:r>
            <a:r>
              <a:rPr lang="en-GB" sz="1600" dirty="0" smtClean="0"/>
              <a:t>- Create a test table that can be used to test your multimedia product – see next page for </a:t>
            </a:r>
            <a:r>
              <a:rPr lang="en-GB" sz="1600" dirty="0" smtClean="0">
                <a:hlinkClick r:id="rId2" action="ppaction://hlinksldjump"/>
              </a:rPr>
              <a:t>example of test table </a:t>
            </a:r>
            <a:r>
              <a:rPr lang="en-GB" sz="1600" dirty="0" smtClean="0"/>
              <a:t>structure</a:t>
            </a:r>
          </a:p>
        </p:txBody>
      </p:sp>
      <p:graphicFrame>
        <p:nvGraphicFramePr>
          <p:cNvPr id="7" name="Table 6"/>
          <p:cNvGraphicFramePr>
            <a:graphicFrameLocks noGrp="1"/>
          </p:cNvGraphicFramePr>
          <p:nvPr>
            <p:extLst>
              <p:ext uri="{D42A27DB-BD31-4B8C-83A1-F6EECF244321}">
                <p14:modId xmlns:p14="http://schemas.microsoft.com/office/powerpoint/2010/main" val="2430457400"/>
              </p:ext>
            </p:extLst>
          </p:nvPr>
        </p:nvGraphicFramePr>
        <p:xfrm>
          <a:off x="251520" y="2236048"/>
          <a:ext cx="8640959" cy="4145280"/>
        </p:xfrm>
        <a:graphic>
          <a:graphicData uri="http://schemas.openxmlformats.org/drawingml/2006/table">
            <a:tbl>
              <a:tblPr>
                <a:tableStyleId>{ED083AE6-46FA-4A59-8FB0-9F97EB10719F}</a:tableStyleId>
              </a:tblPr>
              <a:tblGrid>
                <a:gridCol w="3312368"/>
                <a:gridCol w="5328591"/>
              </a:tblGrid>
              <a:tr h="0">
                <a:tc>
                  <a:txBody>
                    <a:bodyPr/>
                    <a:lstStyle/>
                    <a:p>
                      <a:pPr algn="ctr">
                        <a:spcAft>
                          <a:spcPts val="0"/>
                        </a:spcAft>
                      </a:pPr>
                      <a:r>
                        <a:rPr lang="en-GB" sz="1600" b="1" kern="1200" dirty="0"/>
                        <a:t>Pass</a:t>
                      </a:r>
                      <a:r>
                        <a:rPr lang="en-GB" sz="1600" kern="1200" dirty="0"/>
                        <a:t> – Basic multimedia product created, with the use of:</a:t>
                      </a:r>
                      <a:endParaRPr lang="en-GB" sz="1600" dirty="0"/>
                    </a:p>
                    <a:p>
                      <a:pPr marL="342900" lvl="0" indent="-342900">
                        <a:buFont typeface="Arial" pitchFamily="34" charset="0"/>
                        <a:buChar char="•"/>
                      </a:pPr>
                      <a:r>
                        <a:rPr kumimoji="0" lang="en-GB" sz="1600" kern="1200" baseline="0" dirty="0" smtClean="0"/>
                        <a:t>Navigation Links </a:t>
                      </a:r>
                      <a:r>
                        <a:rPr kumimoji="0" lang="en-GB" sz="1600" kern="1200" baseline="0" dirty="0" smtClean="0"/>
                        <a:t>and Pathways </a:t>
                      </a:r>
                    </a:p>
                    <a:p>
                      <a:pPr marL="342900" lvl="0" indent="-342900">
                        <a:buFont typeface="Arial" pitchFamily="34" charset="0"/>
                        <a:buChar char="•"/>
                      </a:pPr>
                      <a:r>
                        <a:rPr kumimoji="0" lang="en-GB" sz="1600" kern="1200" baseline="0" dirty="0" smtClean="0"/>
                        <a:t>Accuracy or Spelling and Grammar </a:t>
                      </a:r>
                    </a:p>
                    <a:p>
                      <a:pPr marL="342900" lvl="0" indent="-342900">
                        <a:buFont typeface="Arial" pitchFamily="34" charset="0"/>
                        <a:buChar char="•"/>
                      </a:pPr>
                      <a:r>
                        <a:rPr kumimoji="0" lang="en-GB" sz="1600" kern="1200" baseline="0" dirty="0" smtClean="0"/>
                        <a:t>Alignment of Elements </a:t>
                      </a:r>
                      <a:endParaRPr kumimoji="0" lang="en-US" sz="1600" kern="1200" baseline="0" dirty="0" smtClean="0"/>
                    </a:p>
                    <a:p>
                      <a:pPr marL="342900" lvl="0" indent="-342900">
                        <a:spcAft>
                          <a:spcPts val="0"/>
                        </a:spcAft>
                        <a:buFont typeface="Arial" pitchFamily="34" charset="0"/>
                        <a:buChar char="•"/>
                        <a:tabLst>
                          <a:tab pos="-118745" algn="l"/>
                        </a:tabLst>
                      </a:pPr>
                      <a:r>
                        <a:rPr kumimoji="0" lang="en-US" sz="1600" kern="1200" baseline="0" dirty="0" smtClean="0"/>
                        <a:t>Text </a:t>
                      </a:r>
                      <a:r>
                        <a:rPr kumimoji="0" lang="en-US" sz="1600" kern="1200" baseline="0" dirty="0" smtClean="0"/>
                        <a:t>appropriateness</a:t>
                      </a:r>
                    </a:p>
                    <a:p>
                      <a:pPr marL="342900" lvl="0" indent="-342900">
                        <a:spcAft>
                          <a:spcPts val="0"/>
                        </a:spcAft>
                        <a:buFont typeface="Arial" pitchFamily="34" charset="0"/>
                        <a:buChar char="•"/>
                        <a:tabLst>
                          <a:tab pos="-118745" algn="l"/>
                        </a:tabLst>
                      </a:pPr>
                      <a:r>
                        <a:rPr kumimoji="0" lang="en-US" sz="1600" kern="1200" baseline="0" dirty="0" smtClean="0"/>
                        <a:t>Internal and External links</a:t>
                      </a:r>
                      <a:endParaRPr kumimoji="0" lang="en-GB" sz="1600" kern="1200" baseline="0" dirty="0"/>
                    </a:p>
                    <a:p>
                      <a:pPr marL="342900" lvl="0" indent="-342900">
                        <a:spcAft>
                          <a:spcPts val="0"/>
                        </a:spcAft>
                        <a:buFont typeface="Arial" pitchFamily="34" charset="0"/>
                        <a:buChar char="•"/>
                        <a:tabLst>
                          <a:tab pos="-118745" algn="l"/>
                        </a:tabLst>
                      </a:pPr>
                      <a:r>
                        <a:rPr kumimoji="0" lang="en-US" sz="1600" kern="1200" baseline="0" dirty="0"/>
                        <a:t>Graphics </a:t>
                      </a:r>
                      <a:r>
                        <a:rPr kumimoji="0" lang="en-US" sz="1600" kern="1200" baseline="0" dirty="0" smtClean="0"/>
                        <a:t>and Animation </a:t>
                      </a:r>
                      <a:endParaRPr kumimoji="0" lang="en-GB" sz="1600" kern="1200" baseline="0" dirty="0"/>
                    </a:p>
                    <a:p>
                      <a:pPr marL="342900" lvl="0" indent="-342900">
                        <a:spcAft>
                          <a:spcPts val="0"/>
                        </a:spcAft>
                        <a:buFont typeface="Arial" pitchFamily="34" charset="0"/>
                        <a:buChar char="•"/>
                        <a:tabLst>
                          <a:tab pos="-118745" algn="l"/>
                        </a:tabLst>
                      </a:pPr>
                      <a:r>
                        <a:rPr kumimoji="0" lang="en-US" sz="1600" kern="1200" baseline="0" dirty="0"/>
                        <a:t>Sound </a:t>
                      </a:r>
                      <a:r>
                        <a:rPr kumimoji="0" lang="en-US" sz="1600" kern="1200" baseline="0" dirty="0" smtClean="0"/>
                        <a:t>Volume and Background Noise</a:t>
                      </a:r>
                      <a:endParaRPr kumimoji="0" lang="en-GB" sz="1600" kern="1200" baseline="0" dirty="0"/>
                    </a:p>
                    <a:p>
                      <a:pPr marL="342900" lvl="0" indent="-342900">
                        <a:spcAft>
                          <a:spcPts val="0"/>
                        </a:spcAft>
                        <a:buFont typeface="Arial" pitchFamily="34" charset="0"/>
                        <a:buChar char="•"/>
                        <a:tabLst>
                          <a:tab pos="-118745" algn="l"/>
                        </a:tabLst>
                      </a:pPr>
                      <a:r>
                        <a:rPr kumimoji="0" lang="en-US" sz="1600" kern="1200" baseline="0" dirty="0" smtClean="0"/>
                        <a:t>Audio Appropriateness, Volume and Background Noise </a:t>
                      </a:r>
                      <a:endParaRPr kumimoji="0" lang="en-GB" sz="1600" kern="1200" baseline="0" dirty="0"/>
                    </a:p>
                    <a:p>
                      <a:pPr marL="342900" lvl="0" indent="-342900">
                        <a:spcAft>
                          <a:spcPts val="0"/>
                        </a:spcAft>
                        <a:buFont typeface="Arial" pitchFamily="34" charset="0"/>
                        <a:buChar char="•"/>
                        <a:tabLst>
                          <a:tab pos="-118745" algn="l"/>
                        </a:tabLst>
                      </a:pPr>
                      <a:r>
                        <a:rPr kumimoji="0" lang="en-US" sz="1600" kern="1200" baseline="0" dirty="0"/>
                        <a:t>Multimedia Effects </a:t>
                      </a:r>
                      <a:endParaRPr kumimoji="0" lang="en-GB" sz="1600" kern="1200" baseline="0" dirty="0"/>
                    </a:p>
                    <a:p>
                      <a:pPr marL="342900" lvl="0" indent="-342900">
                        <a:spcAft>
                          <a:spcPts val="0"/>
                        </a:spcAft>
                        <a:buFont typeface="Arial" pitchFamily="34" charset="0"/>
                        <a:buChar char="•"/>
                        <a:tabLst>
                          <a:tab pos="-118745" algn="l"/>
                        </a:tabLst>
                      </a:pPr>
                      <a:r>
                        <a:rPr kumimoji="0" lang="en-US" sz="1600" kern="1200" baseline="0" dirty="0"/>
                        <a:t>Interactive Elements </a:t>
                      </a:r>
                      <a:endParaRPr kumimoji="0" lang="en-GB" sz="1600" kern="1200" baseline="0" dirty="0">
                        <a:solidFill>
                          <a:schemeClr val="tx1"/>
                        </a:solidFill>
                        <a:latin typeface="Calibri" pitchFamily="34" charset="0"/>
                        <a:ea typeface="+mn-ea"/>
                        <a:cs typeface="Calibri" pitchFamily="34" charset="0"/>
                      </a:endParaRPr>
                    </a:p>
                  </a:txBody>
                  <a:tcPr marL="68580" marR="68580" marT="0" marB="0"/>
                </a:tc>
                <a:tc>
                  <a:txBody>
                    <a:bodyPr/>
                    <a:lstStyle/>
                    <a:p>
                      <a:pPr algn="ctr">
                        <a:spcAft>
                          <a:spcPts val="0"/>
                        </a:spcAft>
                      </a:pPr>
                      <a:r>
                        <a:rPr lang="en-GB" sz="1600" b="1" kern="1200" dirty="0"/>
                        <a:t>Merit</a:t>
                      </a:r>
                      <a:r>
                        <a:rPr lang="en-GB" sz="1600" kern="1200" dirty="0"/>
                        <a:t> – Appropriate multimedia product created with addition elements and features used, such as:</a:t>
                      </a:r>
                      <a:endParaRPr lang="en-GB" sz="1600" dirty="0"/>
                    </a:p>
                    <a:p>
                      <a:pPr marL="342900" lvl="0" indent="-342900">
                        <a:spcAft>
                          <a:spcPts val="0"/>
                        </a:spcAft>
                        <a:buFont typeface="Symbol"/>
                        <a:buChar char=""/>
                        <a:tabLst>
                          <a:tab pos="-118745" algn="l"/>
                        </a:tabLst>
                      </a:pPr>
                      <a:r>
                        <a:rPr kumimoji="0" lang="en-US" sz="1600" kern="1200" baseline="0" dirty="0"/>
                        <a:t>Digital and other images </a:t>
                      </a:r>
                      <a:endParaRPr kumimoji="0" lang="en-GB" sz="1600" kern="1200" baseline="0" dirty="0"/>
                    </a:p>
                    <a:p>
                      <a:pPr marL="342900" lvl="0" indent="-342900">
                        <a:spcAft>
                          <a:spcPts val="0"/>
                        </a:spcAft>
                        <a:buFont typeface="Symbol"/>
                        <a:buChar char=""/>
                        <a:tabLst>
                          <a:tab pos="-118745" algn="l"/>
                        </a:tabLst>
                      </a:pPr>
                      <a:r>
                        <a:rPr kumimoji="0" lang="en-US" sz="1600" kern="1200" baseline="0" dirty="0"/>
                        <a:t>Interactive Game </a:t>
                      </a:r>
                      <a:endParaRPr kumimoji="0" lang="en-US" sz="1600" kern="1200" baseline="0" dirty="0" smtClean="0"/>
                    </a:p>
                    <a:p>
                      <a:pPr marL="342900" lvl="0" indent="-342900">
                        <a:spcAft>
                          <a:spcPts val="0"/>
                        </a:spcAft>
                        <a:buFont typeface="Symbol"/>
                        <a:buChar char=""/>
                        <a:tabLst>
                          <a:tab pos="-118745" algn="l"/>
                        </a:tabLst>
                      </a:pPr>
                      <a:r>
                        <a:rPr kumimoji="0" lang="en-US" sz="1600" kern="1200" baseline="0" dirty="0" smtClean="0"/>
                        <a:t>Range of Animations </a:t>
                      </a:r>
                      <a:endParaRPr kumimoji="0" lang="en-GB" sz="1600" kern="1200" baseline="0" dirty="0" smtClean="0"/>
                    </a:p>
                    <a:p>
                      <a:pPr marL="342900" lvl="0" indent="-342900">
                        <a:spcAft>
                          <a:spcPts val="0"/>
                        </a:spcAft>
                        <a:buFont typeface="Symbol"/>
                        <a:buChar char=""/>
                        <a:tabLst>
                          <a:tab pos="-118745" algn="l"/>
                        </a:tabLst>
                      </a:pPr>
                      <a:r>
                        <a:rPr kumimoji="0" lang="en-US" sz="1600" kern="1200" baseline="0" dirty="0" smtClean="0"/>
                        <a:t>Range of Sounds and Audio Files</a:t>
                      </a:r>
                      <a:endParaRPr kumimoji="0" lang="en-GB" sz="1600" kern="1200" baseline="0" dirty="0" smtClean="0"/>
                    </a:p>
                    <a:p>
                      <a:pPr marL="342900" lvl="0" indent="-342900">
                        <a:spcAft>
                          <a:spcPts val="0"/>
                        </a:spcAft>
                        <a:buFont typeface="Symbol"/>
                        <a:buChar char=""/>
                        <a:tabLst>
                          <a:tab pos="-118745" algn="l"/>
                        </a:tabLst>
                      </a:pPr>
                      <a:r>
                        <a:rPr kumimoji="0" lang="en-US" sz="1600" kern="1200" baseline="0" dirty="0" smtClean="0"/>
                        <a:t>Range of Videos </a:t>
                      </a:r>
                    </a:p>
                    <a:p>
                      <a:pPr marL="342900" lvl="0" indent="-342900">
                        <a:spcAft>
                          <a:spcPts val="0"/>
                        </a:spcAft>
                        <a:buFont typeface="Symbol"/>
                        <a:buChar char=""/>
                        <a:tabLst>
                          <a:tab pos="-118745" algn="l"/>
                        </a:tabLst>
                      </a:pPr>
                      <a:r>
                        <a:rPr kumimoji="0" lang="en-GB" sz="1600" kern="1200" baseline="0" dirty="0" smtClean="0"/>
                        <a:t>Range of different conditions (for example screen resolutions, different storage areas such as CD/Memory stick/Hard drive)</a:t>
                      </a:r>
                    </a:p>
                    <a:p>
                      <a:pPr marL="342900" marR="0" lvl="0" indent="-342900" algn="l" defTabSz="914400" rtl="0" eaLnBrk="1" fontAlgn="auto" latinLnBrk="0" hangingPunct="1">
                        <a:lnSpc>
                          <a:spcPct val="100000"/>
                        </a:lnSpc>
                        <a:spcBef>
                          <a:spcPts val="0"/>
                        </a:spcBef>
                        <a:spcAft>
                          <a:spcPts val="0"/>
                        </a:spcAft>
                        <a:buClrTx/>
                        <a:buSzTx/>
                        <a:buFont typeface="Symbol"/>
                        <a:buChar char=""/>
                        <a:tabLst>
                          <a:tab pos="-118745" algn="l"/>
                        </a:tabLst>
                        <a:defRPr/>
                      </a:pPr>
                      <a:r>
                        <a:rPr kumimoji="0" lang="en-GB" sz="1600" kern="1200" baseline="0" dirty="0" smtClean="0"/>
                        <a:t>Robustness </a:t>
                      </a:r>
                      <a:r>
                        <a:rPr kumimoji="0" lang="en-GB" sz="1600" kern="1200" baseline="0" dirty="0" smtClean="0"/>
                        <a:t>and stability of product in different conditions </a:t>
                      </a:r>
                      <a:endParaRPr kumimoji="0" lang="en-GB" sz="1600" kern="1200" baseline="0" dirty="0" smtClean="0"/>
                    </a:p>
                    <a:p>
                      <a:pPr marL="342900" marR="0" lvl="0" indent="-342900" algn="l" defTabSz="914400" rtl="0" eaLnBrk="1" fontAlgn="auto" latinLnBrk="0" hangingPunct="1">
                        <a:lnSpc>
                          <a:spcPct val="100000"/>
                        </a:lnSpc>
                        <a:spcBef>
                          <a:spcPts val="0"/>
                        </a:spcBef>
                        <a:spcAft>
                          <a:spcPts val="0"/>
                        </a:spcAft>
                        <a:buClrTx/>
                        <a:buSzTx/>
                        <a:buFont typeface="Symbol"/>
                        <a:buChar char=""/>
                        <a:tabLst>
                          <a:tab pos="-118745" algn="l"/>
                        </a:tabLst>
                        <a:defRPr/>
                      </a:pPr>
                      <a:r>
                        <a:rPr kumimoji="0" lang="en-GB" sz="1600" kern="1200" baseline="0" dirty="0" smtClean="0"/>
                        <a:t>Completeness and Accuracy</a:t>
                      </a:r>
                    </a:p>
                    <a:p>
                      <a:pPr marL="342900" marR="0" lvl="0" indent="-342900" algn="l" defTabSz="914400" rtl="0" eaLnBrk="1" fontAlgn="auto" latinLnBrk="0" hangingPunct="1">
                        <a:lnSpc>
                          <a:spcPct val="100000"/>
                        </a:lnSpc>
                        <a:spcBef>
                          <a:spcPts val="0"/>
                        </a:spcBef>
                        <a:spcAft>
                          <a:spcPts val="0"/>
                        </a:spcAft>
                        <a:buClrTx/>
                        <a:buSzTx/>
                        <a:buFont typeface="Symbol"/>
                        <a:buChar char=""/>
                        <a:tabLst>
                          <a:tab pos="-118745" algn="l"/>
                        </a:tabLst>
                        <a:defRPr/>
                      </a:pPr>
                      <a:r>
                        <a:rPr kumimoji="0" lang="en-GB" sz="1600" kern="1200" baseline="0" dirty="0" smtClean="0"/>
                        <a:t>Readability and Clarity</a:t>
                      </a:r>
                    </a:p>
                    <a:p>
                      <a:pPr marL="342900" marR="0" lvl="0" indent="-342900" algn="l" defTabSz="914400" rtl="0" eaLnBrk="1" fontAlgn="auto" latinLnBrk="0" hangingPunct="1">
                        <a:lnSpc>
                          <a:spcPct val="100000"/>
                        </a:lnSpc>
                        <a:spcBef>
                          <a:spcPts val="0"/>
                        </a:spcBef>
                        <a:spcAft>
                          <a:spcPts val="0"/>
                        </a:spcAft>
                        <a:buClrTx/>
                        <a:buSzTx/>
                        <a:buFont typeface="Symbol"/>
                        <a:buChar char=""/>
                        <a:tabLst>
                          <a:tab pos="-118745" algn="l"/>
                        </a:tabLst>
                        <a:defRPr/>
                      </a:pPr>
                      <a:r>
                        <a:rPr kumimoji="0" lang="en-GB" sz="1600" kern="1200" baseline="0" dirty="0" smtClean="0"/>
                        <a:t>Accessibility (easy to use, clear text size) </a:t>
                      </a:r>
                    </a:p>
                    <a:p>
                      <a:pPr marL="342900" marR="0" lvl="0" indent="-342900" algn="l" defTabSz="914400" rtl="0" eaLnBrk="1" fontAlgn="auto" latinLnBrk="0" hangingPunct="1">
                        <a:lnSpc>
                          <a:spcPct val="100000"/>
                        </a:lnSpc>
                        <a:spcBef>
                          <a:spcPts val="0"/>
                        </a:spcBef>
                        <a:spcAft>
                          <a:spcPts val="0"/>
                        </a:spcAft>
                        <a:buClrTx/>
                        <a:buSzTx/>
                        <a:buFont typeface="Symbol"/>
                        <a:buChar char=""/>
                        <a:tabLst>
                          <a:tab pos="-118745" algn="l"/>
                        </a:tabLst>
                        <a:defRPr/>
                      </a:pPr>
                      <a:r>
                        <a:rPr kumimoji="0" lang="en-GB" sz="1600" kern="1200" baseline="0" dirty="0" smtClean="0"/>
                        <a:t>performance - works in different situations (e.g. laptop and PC). </a:t>
                      </a:r>
                      <a:endParaRPr kumimoji="0" lang="en-GB" sz="1600" kern="1200" baseline="0" dirty="0" smtClean="0">
                        <a:solidFill>
                          <a:schemeClr val="tx1"/>
                        </a:solidFill>
                        <a:latin typeface="Calibri" pitchFamily="34" charset="0"/>
                        <a:ea typeface="+mn-ea"/>
                        <a:cs typeface="Calibri" pitchFamily="34" charset="0"/>
                      </a:endParaRPr>
                    </a:p>
                  </a:txBody>
                  <a:tcPr marL="68580" marR="68580" marT="0" marB="0"/>
                </a:tc>
              </a:tr>
            </a:tbl>
          </a:graphicData>
        </a:graphic>
      </p:graphicFrame>
      <p:sp>
        <p:nvSpPr>
          <p:cNvPr id="18"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LO3 - Can interactive media product – Project Testing</a:t>
            </a:r>
            <a:endParaRPr lang="en-GB" sz="2400" dirty="0"/>
          </a:p>
        </p:txBody>
      </p:sp>
    </p:spTree>
    <p:extLst>
      <p:ext uri="{BB962C8B-B14F-4D97-AF65-F5344CB8AC3E}">
        <p14:creationId xmlns:p14="http://schemas.microsoft.com/office/powerpoint/2010/main" val="3978898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04707493"/>
              </p:ext>
            </p:extLst>
          </p:nvPr>
        </p:nvGraphicFramePr>
        <p:xfrm>
          <a:off x="214282" y="1052736"/>
          <a:ext cx="8686797" cy="4124960"/>
        </p:xfrm>
        <a:graphic>
          <a:graphicData uri="http://schemas.openxmlformats.org/drawingml/2006/table">
            <a:tbl>
              <a:tblPr firstRow="1" bandRow="1">
                <a:tableStyleId>{5C22544A-7EE6-4342-B048-85BDC9FD1C3A}</a:tableStyleId>
              </a:tblPr>
              <a:tblGrid>
                <a:gridCol w="901334"/>
                <a:gridCol w="1296144"/>
                <a:gridCol w="1368152"/>
                <a:gridCol w="1728192"/>
                <a:gridCol w="1296144"/>
                <a:gridCol w="1008112"/>
                <a:gridCol w="1088719"/>
              </a:tblGrid>
              <a:tr h="370840">
                <a:tc>
                  <a:txBody>
                    <a:bodyPr/>
                    <a:lstStyle/>
                    <a:p>
                      <a:pPr algn="ctr"/>
                      <a:r>
                        <a:rPr lang="en-GB" sz="1400" dirty="0" smtClean="0">
                          <a:solidFill>
                            <a:schemeClr val="tx1"/>
                          </a:solidFill>
                          <a:latin typeface="Calibri" pitchFamily="34" charset="0"/>
                          <a:cs typeface="Calibri" pitchFamily="34" charset="0"/>
                        </a:rPr>
                        <a:t>Test</a:t>
                      </a:r>
                      <a:r>
                        <a:rPr lang="en-GB" sz="1400" baseline="0" dirty="0" smtClean="0">
                          <a:solidFill>
                            <a:schemeClr val="tx1"/>
                          </a:solidFill>
                          <a:latin typeface="Calibri" pitchFamily="34" charset="0"/>
                          <a:cs typeface="Calibri" pitchFamily="34" charset="0"/>
                        </a:rPr>
                        <a:t> Number</a:t>
                      </a:r>
                      <a:endParaRPr lang="en-GB" sz="1400"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Where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expecting to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did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Action taken</a:t>
                      </a:r>
                      <a:endParaRPr lang="en-GB" sz="1400" dirty="0">
                        <a:solidFill>
                          <a:schemeClr val="tx1"/>
                        </a:solidFill>
                        <a:latin typeface="Calibri" pitchFamily="34" charset="0"/>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Evidence</a:t>
                      </a:r>
                      <a:endParaRPr lang="en-GB" sz="1400" dirty="0">
                        <a:solidFill>
                          <a:schemeClr val="tx1"/>
                        </a:solidFill>
                        <a:latin typeface="Calibri" pitchFamily="34" charset="0"/>
                        <a:cs typeface="Calibri" pitchFamily="34" charset="0"/>
                      </a:endParaRPr>
                    </a:p>
                  </a:txBody>
                  <a:tcPr anchor="ctr"/>
                </a:tc>
              </a:tr>
              <a:tr h="370840">
                <a:tc>
                  <a:txBody>
                    <a:bodyPr/>
                    <a:lstStyle/>
                    <a:p>
                      <a:r>
                        <a:rPr lang="en-GB" sz="1600" dirty="0" smtClean="0">
                          <a:solidFill>
                            <a:schemeClr val="tx1"/>
                          </a:solidFill>
                          <a:latin typeface="Calibri" pitchFamily="34" charset="0"/>
                          <a:cs typeface="Calibri" pitchFamily="34" charset="0"/>
                        </a:rPr>
                        <a:t>1</a:t>
                      </a:r>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Running product from CD</a:t>
                      </a:r>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Network Drive</a:t>
                      </a:r>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Slight delay in </a:t>
                      </a:r>
                      <a:r>
                        <a:rPr lang="en-GB" sz="1600" dirty="0" err="1" smtClean="0">
                          <a:solidFill>
                            <a:schemeClr val="tx1"/>
                          </a:solidFill>
                          <a:latin typeface="Calibri" pitchFamily="34" charset="0"/>
                          <a:cs typeface="Calibri" pitchFamily="34" charset="0"/>
                        </a:rPr>
                        <a:t>startup</a:t>
                      </a:r>
                      <a:r>
                        <a:rPr lang="en-GB" sz="1600" dirty="0" smtClean="0">
                          <a:solidFill>
                            <a:schemeClr val="tx1"/>
                          </a:solidFill>
                          <a:latin typeface="Calibri" pitchFamily="34" charset="0"/>
                          <a:cs typeface="Calibri" pitchFamily="34" charset="0"/>
                        </a:rPr>
                        <a:t> while product is loaded into</a:t>
                      </a:r>
                      <a:r>
                        <a:rPr lang="en-GB" sz="1600" baseline="0" dirty="0" smtClean="0">
                          <a:solidFill>
                            <a:schemeClr val="tx1"/>
                          </a:solidFill>
                          <a:latin typeface="Calibri" pitchFamily="34" charset="0"/>
                          <a:cs typeface="Calibri" pitchFamily="34" charset="0"/>
                        </a:rPr>
                        <a:t> memory – all functions to work as if running from hard-drive.</a:t>
                      </a:r>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Delay was </a:t>
                      </a:r>
                      <a:r>
                        <a:rPr lang="en-GB" sz="1600" dirty="0" smtClean="0">
                          <a:solidFill>
                            <a:schemeClr val="tx1"/>
                          </a:solidFill>
                          <a:latin typeface="Calibri" pitchFamily="34" charset="0"/>
                          <a:cs typeface="Calibri" pitchFamily="34" charset="0"/>
                        </a:rPr>
                        <a:t>negligible </a:t>
                      </a:r>
                      <a:r>
                        <a:rPr lang="en-GB" sz="1600" dirty="0" smtClean="0">
                          <a:solidFill>
                            <a:schemeClr val="tx1"/>
                          </a:solidFill>
                          <a:latin typeface="Calibri" pitchFamily="34" charset="0"/>
                          <a:cs typeface="Calibri" pitchFamily="34" charset="0"/>
                        </a:rPr>
                        <a:t>– all functions worked as they should.</a:t>
                      </a:r>
                    </a:p>
                    <a:p>
                      <a:r>
                        <a:rPr lang="en-GB" sz="1600" dirty="0" smtClean="0">
                          <a:solidFill>
                            <a:schemeClr val="tx1"/>
                          </a:solidFill>
                          <a:latin typeface="Calibri" pitchFamily="34" charset="0"/>
                          <a:cs typeface="Calibri" pitchFamily="34" charset="0"/>
                        </a:rPr>
                        <a:t>Video was slightly slower to work.</a:t>
                      </a:r>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None needed.</a:t>
                      </a:r>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Print screen</a:t>
                      </a:r>
                      <a:r>
                        <a:rPr lang="en-GB" sz="1600" baseline="0" dirty="0" smtClean="0">
                          <a:solidFill>
                            <a:schemeClr val="tx1"/>
                          </a:solidFill>
                          <a:latin typeface="Calibri" pitchFamily="34" charset="0"/>
                          <a:cs typeface="Calibri" pitchFamily="34" charset="0"/>
                        </a:rPr>
                        <a:t> 1 and 2.</a:t>
                      </a:r>
                      <a:endParaRPr lang="en-GB" sz="1600" dirty="0">
                        <a:solidFill>
                          <a:schemeClr val="tx1"/>
                        </a:solidFill>
                        <a:latin typeface="Calibri" pitchFamily="34" charset="0"/>
                        <a:cs typeface="Calibri" pitchFamily="34" charset="0"/>
                      </a:endParaRPr>
                    </a:p>
                  </a:txBody>
                  <a:tcPr/>
                </a:tc>
              </a:tr>
              <a:tr h="370840">
                <a:tc>
                  <a:txBody>
                    <a:bodyPr/>
                    <a:lstStyle/>
                    <a:p>
                      <a:r>
                        <a:rPr lang="en-GB" sz="1600" dirty="0" smtClean="0">
                          <a:solidFill>
                            <a:schemeClr val="tx1"/>
                          </a:solidFill>
                          <a:latin typeface="Calibri" pitchFamily="34" charset="0"/>
                          <a:cs typeface="Calibri" pitchFamily="34" charset="0"/>
                        </a:rPr>
                        <a:t>2</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My Documents</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r>
              <a:tr h="370840">
                <a:tc>
                  <a:txBody>
                    <a:bodyPr/>
                    <a:lstStyle/>
                    <a:p>
                      <a:r>
                        <a:rPr lang="en-GB" sz="1600" dirty="0" smtClean="0">
                          <a:solidFill>
                            <a:schemeClr val="tx1"/>
                          </a:solidFill>
                          <a:latin typeface="Calibri" pitchFamily="34" charset="0"/>
                          <a:cs typeface="Calibri" pitchFamily="34" charset="0"/>
                        </a:rPr>
                        <a:t>3</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USB Stick</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r>
              <a:tr h="370840">
                <a:tc>
                  <a:txBody>
                    <a:bodyPr/>
                    <a:lstStyle/>
                    <a:p>
                      <a:r>
                        <a:rPr lang="en-GB" sz="1600" dirty="0" smtClean="0">
                          <a:solidFill>
                            <a:schemeClr val="tx1"/>
                          </a:solidFill>
                          <a:latin typeface="Calibri" pitchFamily="34" charset="0"/>
                          <a:cs typeface="Calibri" pitchFamily="34" charset="0"/>
                        </a:rPr>
                        <a:t>4</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CD</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r>
            </a:tbl>
          </a:graphicData>
        </a:graphic>
      </p:graphicFrame>
      <p:sp>
        <p:nvSpPr>
          <p:cNvPr id="2" name="Title 1"/>
          <p:cNvSpPr>
            <a:spLocks noGrp="1"/>
          </p:cNvSpPr>
          <p:nvPr>
            <p:ph type="title"/>
          </p:nvPr>
        </p:nvSpPr>
        <p:spPr>
          <a:xfrm>
            <a:off x="251520" y="404664"/>
            <a:ext cx="8229600" cy="452568"/>
          </a:xfrm>
        </p:spPr>
        <p:txBody>
          <a:bodyPr>
            <a:normAutofit fontScale="90000"/>
          </a:bodyPr>
          <a:lstStyle/>
          <a:p>
            <a:r>
              <a:rPr lang="en-GB" dirty="0" smtClean="0"/>
              <a:t>1 - Test Table Example</a:t>
            </a:r>
            <a:endParaRPr lang="en-GB" dirty="0"/>
          </a:p>
        </p:txBody>
      </p:sp>
    </p:spTree>
    <p:extLst>
      <p:ext uri="{BB962C8B-B14F-4D97-AF65-F5344CB8AC3E}">
        <p14:creationId xmlns:p14="http://schemas.microsoft.com/office/powerpoint/2010/main" val="263949934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832" y="836712"/>
            <a:ext cx="8661648" cy="5092618"/>
          </a:xfrm>
        </p:spPr>
        <p:txBody>
          <a:bodyPr>
            <a:noAutofit/>
          </a:bodyPr>
          <a:lstStyle/>
          <a:p>
            <a:pPr marL="0" indent="0">
              <a:buNone/>
            </a:pPr>
            <a:r>
              <a:rPr lang="en-GB" sz="1800" dirty="0" smtClean="0"/>
              <a:t>There are different methods companies choose to get feedback and support from customers before releasing a product on the market such as Questionnaires, Interviews, product testing, Sampling and Beta Testing. Each of these has its merits in terms of feedback and support that is provided.</a:t>
            </a:r>
          </a:p>
          <a:p>
            <a:pPr marL="0" indent="0">
              <a:buNone/>
            </a:pPr>
            <a:r>
              <a:rPr lang="en-GB" sz="1800" b="1" dirty="0" smtClean="0"/>
              <a:t>Task 15 </a:t>
            </a:r>
            <a:r>
              <a:rPr lang="en-GB" sz="1800" b="1" dirty="0"/>
              <a:t>– </a:t>
            </a:r>
            <a:r>
              <a:rPr lang="en-GB" sz="1800" b="1" dirty="0" smtClean="0"/>
              <a:t>P3.14</a:t>
            </a:r>
            <a:r>
              <a:rPr lang="en-GB" sz="1800" dirty="0" smtClean="0"/>
              <a:t> </a:t>
            </a:r>
            <a:r>
              <a:rPr lang="en-GB" sz="1800" dirty="0"/>
              <a:t>- </a:t>
            </a:r>
            <a:r>
              <a:rPr lang="en-GB" sz="1800" dirty="0" smtClean="0"/>
              <a:t>Produce </a:t>
            </a:r>
            <a:r>
              <a:rPr lang="en-GB" sz="1800" dirty="0" smtClean="0"/>
              <a:t>a </a:t>
            </a:r>
            <a:r>
              <a:rPr lang="en-GB" sz="1800" b="1" dirty="0" smtClean="0"/>
              <a:t>questionnaire</a:t>
            </a:r>
            <a:r>
              <a:rPr lang="en-GB" sz="1800" dirty="0" smtClean="0"/>
              <a:t> to seek feedback about your </a:t>
            </a:r>
            <a:r>
              <a:rPr lang="en-GB" sz="1800" dirty="0" smtClean="0"/>
              <a:t>product</a:t>
            </a:r>
            <a:endParaRPr lang="en-GB" sz="1800" dirty="0" smtClean="0"/>
          </a:p>
          <a:p>
            <a:r>
              <a:rPr lang="en-GB" sz="1800" dirty="0" smtClean="0"/>
              <a:t>Remember you can use a questionnaire to test things </a:t>
            </a:r>
            <a:r>
              <a:rPr lang="en-GB" sz="1800" b="1" dirty="0" smtClean="0"/>
              <a:t>you</a:t>
            </a:r>
            <a:r>
              <a:rPr lang="en-GB" sz="1800" dirty="0" smtClean="0"/>
              <a:t> can’t - other people’s </a:t>
            </a:r>
            <a:r>
              <a:rPr lang="en-GB" sz="1800" dirty="0" smtClean="0"/>
              <a:t>opinions. Think </a:t>
            </a:r>
            <a:r>
              <a:rPr lang="en-GB" sz="1800" dirty="0" smtClean="0"/>
              <a:t>about what you originally set out to provide and ask questions around this.</a:t>
            </a:r>
          </a:p>
          <a:p>
            <a:pPr lvl="1"/>
            <a:r>
              <a:rPr lang="en-GB" sz="1600" dirty="0" smtClean="0"/>
              <a:t>Colours – suitable – good contrast</a:t>
            </a:r>
          </a:p>
          <a:p>
            <a:pPr lvl="1"/>
            <a:r>
              <a:rPr lang="en-GB" sz="1600" dirty="0" smtClean="0"/>
              <a:t>Text style</a:t>
            </a:r>
          </a:p>
          <a:p>
            <a:pPr lvl="1"/>
            <a:r>
              <a:rPr lang="en-GB" sz="1600" dirty="0" smtClean="0"/>
              <a:t>Ease of use</a:t>
            </a:r>
          </a:p>
          <a:p>
            <a:pPr lvl="1"/>
            <a:r>
              <a:rPr lang="en-GB" sz="1600" dirty="0" smtClean="0"/>
              <a:t>Helpful messages</a:t>
            </a:r>
          </a:p>
          <a:p>
            <a:pPr lvl="1"/>
            <a:r>
              <a:rPr lang="en-GB" sz="1600" dirty="0" smtClean="0"/>
              <a:t>Links</a:t>
            </a:r>
          </a:p>
          <a:p>
            <a:pPr lvl="1"/>
            <a:r>
              <a:rPr lang="en-GB" sz="1600" dirty="0" smtClean="0"/>
              <a:t>Quality </a:t>
            </a:r>
          </a:p>
          <a:p>
            <a:pPr marL="0" indent="0">
              <a:buNone/>
            </a:pPr>
            <a:r>
              <a:rPr lang="en-GB" sz="1800" b="1" dirty="0"/>
              <a:t>Task </a:t>
            </a:r>
            <a:r>
              <a:rPr lang="en-GB" sz="1800" b="1" dirty="0" smtClean="0"/>
              <a:t>16 – P3.15</a:t>
            </a:r>
            <a:r>
              <a:rPr lang="en-GB" sz="1800" dirty="0" smtClean="0"/>
              <a:t> </a:t>
            </a:r>
            <a:r>
              <a:rPr lang="en-GB" sz="1800" dirty="0"/>
              <a:t>- Use your questionnaire to seek feedback from test users</a:t>
            </a:r>
          </a:p>
          <a:p>
            <a:r>
              <a:rPr lang="en-GB" sz="1800" dirty="0"/>
              <a:t>Print out the results </a:t>
            </a:r>
            <a:r>
              <a:rPr lang="en-GB" sz="1800" dirty="0" smtClean="0"/>
              <a:t>gathered.</a:t>
            </a:r>
            <a:endParaRPr lang="en-GB" sz="1800" dirty="0"/>
          </a:p>
        </p:txBody>
      </p:sp>
      <p:sp>
        <p:nvSpPr>
          <p:cNvPr id="14"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LO3 - Can interactive media product – User Testing</a:t>
            </a:r>
            <a:endParaRPr lang="en-GB" sz="2600" dirty="0"/>
          </a:p>
        </p:txBody>
      </p:sp>
    </p:spTree>
    <p:extLst>
      <p:ext uri="{BB962C8B-B14F-4D97-AF65-F5344CB8AC3E}">
        <p14:creationId xmlns:p14="http://schemas.microsoft.com/office/powerpoint/2010/main" val="3806768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472518" cy="5449808"/>
          </a:xfrm>
        </p:spPr>
        <p:txBody>
          <a:bodyPr>
            <a:noAutofit/>
          </a:bodyPr>
          <a:lstStyle/>
          <a:p>
            <a:pPr marL="342900" indent="-342900"/>
            <a:r>
              <a:rPr lang="en-GB" sz="1700" dirty="0" smtClean="0"/>
              <a:t>Feedback </a:t>
            </a:r>
            <a:r>
              <a:rPr lang="en-GB" sz="1700" dirty="0"/>
              <a:t>sheets, questionnaires or interviews should be given to at least </a:t>
            </a:r>
            <a:r>
              <a:rPr lang="en-GB" sz="1700" b="1" dirty="0"/>
              <a:t>five</a:t>
            </a:r>
            <a:r>
              <a:rPr lang="en-GB" sz="1700" dirty="0"/>
              <a:t> members of the group (identified in P1). It is important that the audience completing the feedback sheets are aware of what they are testing and what the product is intended to do and provide an opportunity for the target audience to identify possible improvements. </a:t>
            </a:r>
            <a:endParaRPr lang="en-GB" sz="1700" dirty="0" smtClean="0"/>
          </a:p>
          <a:p>
            <a:pPr marL="342900" indent="-342900"/>
            <a:r>
              <a:rPr lang="en-GB" sz="1700" dirty="0" smtClean="0"/>
              <a:t>At </a:t>
            </a:r>
            <a:r>
              <a:rPr lang="en-GB" sz="1700" dirty="0"/>
              <a:t>least two appropriate improvements should be made to the program. It should be noted that these should be changing or adding to the program and not correcting functional errors (e.g. links) or mistakes (e.g. spelling).</a:t>
            </a:r>
            <a:endParaRPr lang="en-GB" sz="1700" b="1" dirty="0" smtClean="0"/>
          </a:p>
          <a:p>
            <a:pPr marL="0" indent="0">
              <a:buNone/>
            </a:pPr>
            <a:r>
              <a:rPr lang="en-GB" sz="1700" b="1" dirty="0" smtClean="0"/>
              <a:t>Task 17 </a:t>
            </a:r>
            <a:r>
              <a:rPr lang="en-GB" sz="1700" b="1" dirty="0"/>
              <a:t>– </a:t>
            </a:r>
            <a:r>
              <a:rPr lang="en-GB" sz="1700" b="1" dirty="0" smtClean="0"/>
              <a:t>M3.1</a:t>
            </a:r>
            <a:r>
              <a:rPr lang="en-GB" sz="1700" dirty="0" smtClean="0"/>
              <a:t> – Analyse </a:t>
            </a:r>
            <a:r>
              <a:rPr lang="en-GB" sz="1700" dirty="0" smtClean="0"/>
              <a:t>the </a:t>
            </a:r>
            <a:r>
              <a:rPr lang="en-GB" sz="1700" dirty="0" smtClean="0"/>
              <a:t>results of the testing and </a:t>
            </a:r>
            <a:r>
              <a:rPr lang="en-GB" sz="1700" dirty="0" smtClean="0"/>
              <a:t>feedback and review the suggested </a:t>
            </a:r>
            <a:r>
              <a:rPr lang="en-GB" sz="1700" dirty="0" smtClean="0"/>
              <a:t>possible </a:t>
            </a:r>
            <a:r>
              <a:rPr lang="en-GB" sz="1700" dirty="0" smtClean="0"/>
              <a:t>improvements. Explain </a:t>
            </a:r>
            <a:r>
              <a:rPr lang="en-GB" sz="1700" dirty="0" smtClean="0"/>
              <a:t>why </a:t>
            </a:r>
            <a:r>
              <a:rPr lang="en-GB" sz="1700" dirty="0" smtClean="0"/>
              <a:t>these </a:t>
            </a:r>
            <a:r>
              <a:rPr lang="en-GB" sz="1700" dirty="0" smtClean="0"/>
              <a:t>have </a:t>
            </a:r>
            <a:r>
              <a:rPr lang="en-GB" sz="1700" dirty="0" smtClean="0"/>
              <a:t>been suggested.</a:t>
            </a:r>
            <a:endParaRPr lang="en-GB" sz="1700" dirty="0" smtClean="0"/>
          </a:p>
          <a:p>
            <a:r>
              <a:rPr lang="en-GB" sz="1700" dirty="0" smtClean="0"/>
              <a:t>Improvements CANNOT be based around cosmetic change, consider the purpose and audience you intend to target – Has that been achieved</a:t>
            </a:r>
            <a:r>
              <a:rPr lang="en-GB" sz="1700" dirty="0" smtClean="0"/>
              <a:t>?</a:t>
            </a:r>
          </a:p>
          <a:p>
            <a:pPr marL="0" indent="0">
              <a:buNone/>
            </a:pPr>
            <a:r>
              <a:rPr lang="en-GB" sz="1700" b="1" dirty="0" smtClean="0"/>
              <a:t>Task 18 – M3.2</a:t>
            </a:r>
            <a:r>
              <a:rPr lang="en-GB" sz="1700" dirty="0" smtClean="0"/>
              <a:t> - Carry out suggested improvements in order to improve the effectiveness of your Multimedia Product.</a:t>
            </a:r>
          </a:p>
          <a:p>
            <a:r>
              <a:rPr lang="en-GB" sz="1700" dirty="0"/>
              <a:t>Evidence must include the feedback forms and screenshots to show before and after the changes were </a:t>
            </a:r>
            <a:r>
              <a:rPr lang="en-GB" sz="1700" dirty="0" smtClean="0"/>
              <a:t>made. Provide </a:t>
            </a:r>
            <a:r>
              <a:rPr lang="en-GB" sz="1700" dirty="0"/>
              <a:t>screenshots to show you have done this</a:t>
            </a:r>
            <a:r>
              <a:rPr lang="en-GB" sz="1700" dirty="0" smtClean="0"/>
              <a:t>.</a:t>
            </a:r>
            <a:endParaRPr lang="en-GB" sz="1700" dirty="0" smtClean="0"/>
          </a:p>
        </p:txBody>
      </p:sp>
      <p:sp>
        <p:nvSpPr>
          <p:cNvPr id="1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LO3 - Can interactive media product – Improvements</a:t>
            </a:r>
            <a:endParaRPr lang="en-GB" sz="2600" dirty="0"/>
          </a:p>
        </p:txBody>
      </p:sp>
    </p:spTree>
    <p:extLst>
      <p:ext uri="{BB962C8B-B14F-4D97-AF65-F5344CB8AC3E}">
        <p14:creationId xmlns:p14="http://schemas.microsoft.com/office/powerpoint/2010/main" val="710965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Autofit/>
          </a:bodyPr>
          <a:lstStyle/>
          <a:p>
            <a:r>
              <a:rPr lang="en-GB" sz="1500" dirty="0" smtClean="0"/>
              <a:t>Once a product has been completed, improvements made, feedback listened to and further improvements made and is now ready for release, your client needs to consider where the final output product is best located to improve sales or reach their target audience. </a:t>
            </a:r>
          </a:p>
          <a:p>
            <a:r>
              <a:rPr lang="en-GB" sz="1500" dirty="0" smtClean="0"/>
              <a:t>For instance a location finder for services run by the council would be best stored online and in a booth in the council offices, this would mean that there are two versions, one that is touchscreen and more intuitive and the website version which is more accessible and more in the public domain so has to be more PC.</a:t>
            </a:r>
          </a:p>
          <a:p>
            <a:r>
              <a:rPr lang="en-GB" sz="1500" dirty="0" smtClean="0"/>
              <a:t>A learning program for educational purposes might be best on CD or DVD but could also be kept on a server or website depending on the availability of computers and whether the school allows their students access to CD drives.</a:t>
            </a:r>
          </a:p>
          <a:p>
            <a:r>
              <a:rPr lang="en-GB" sz="1500" dirty="0" smtClean="0"/>
              <a:t>A game or GPS might be better as a mobile app but the screen is smaller so the interface needs to be easy to manage with larger icons and possible tilt sensitive. It will also need to be smaller in file size, the average app is not that large so other considerations need to be taken for maximum audience reach.</a:t>
            </a:r>
          </a:p>
          <a:p>
            <a:pPr marL="109728" indent="0">
              <a:buNone/>
            </a:pPr>
            <a:r>
              <a:rPr lang="en-GB" sz="1500" b="1" dirty="0"/>
              <a:t>Task </a:t>
            </a:r>
            <a:r>
              <a:rPr lang="en-GB" sz="1500" b="1" dirty="0" smtClean="0"/>
              <a:t>19 </a:t>
            </a:r>
            <a:r>
              <a:rPr lang="en-GB" sz="1500" b="1" dirty="0"/>
              <a:t>– </a:t>
            </a:r>
            <a:r>
              <a:rPr lang="en-GB" sz="1500" b="1" dirty="0" smtClean="0"/>
              <a:t>P3.19</a:t>
            </a:r>
            <a:r>
              <a:rPr lang="en-GB" sz="1500" dirty="0" smtClean="0"/>
              <a:t> – Discuss and evaluate the final output needs of the product In terms of location, file format, accessibility and evaluate the benefits and limitations of each format.</a:t>
            </a:r>
          </a:p>
          <a:p>
            <a:pPr marL="109728" indent="0">
              <a:buNone/>
            </a:pPr>
            <a:endParaRPr lang="en-GB" sz="1500" dirty="0"/>
          </a:p>
          <a:p>
            <a:pPr marL="109728" indent="0">
              <a:buNone/>
            </a:pPr>
            <a:endParaRPr lang="en-GB" sz="1500" dirty="0" smtClean="0"/>
          </a:p>
          <a:p>
            <a:pPr marL="109728" indent="0">
              <a:buNone/>
            </a:pPr>
            <a:r>
              <a:rPr lang="en-GB" sz="1500" b="1" dirty="0"/>
              <a:t>Task </a:t>
            </a:r>
            <a:r>
              <a:rPr lang="en-GB" sz="1500" b="1" dirty="0" smtClean="0"/>
              <a:t>20 </a:t>
            </a:r>
            <a:r>
              <a:rPr lang="en-GB" sz="1500" b="1" dirty="0"/>
              <a:t>– </a:t>
            </a:r>
            <a:r>
              <a:rPr lang="en-GB" sz="1500" b="1" dirty="0" smtClean="0"/>
              <a:t>P3.20</a:t>
            </a:r>
            <a:r>
              <a:rPr lang="en-GB" sz="1500" dirty="0" smtClean="0"/>
              <a:t> </a:t>
            </a:r>
            <a:r>
              <a:rPr lang="en-GB" sz="1500" dirty="0"/>
              <a:t>– </a:t>
            </a:r>
            <a:r>
              <a:rPr lang="en-GB" sz="1500" dirty="0" smtClean="0"/>
              <a:t>Evidence exporting your finished product and explain your choices in terms of the file format, characteristics, file size, resolution and location compatibility of this output.</a:t>
            </a:r>
            <a:endParaRPr lang="en-GB" sz="1500" dirty="0" smtClean="0"/>
          </a:p>
        </p:txBody>
      </p:sp>
      <p:sp>
        <p:nvSpPr>
          <p:cNvPr id="3" name="Title 2"/>
          <p:cNvSpPr>
            <a:spLocks noGrp="1"/>
          </p:cNvSpPr>
          <p:nvPr>
            <p:ph type="title"/>
          </p:nvPr>
        </p:nvSpPr>
        <p:spPr>
          <a:xfrm>
            <a:off x="230832" y="116632"/>
            <a:ext cx="8733656" cy="648072"/>
          </a:xfrm>
        </p:spPr>
        <p:txBody>
          <a:bodyPr>
            <a:noAutofit/>
          </a:bodyPr>
          <a:lstStyle/>
          <a:p>
            <a:r>
              <a:rPr lang="en-GB" sz="2600" dirty="0"/>
              <a:t>LO3 - </a:t>
            </a:r>
            <a:r>
              <a:rPr lang="en-GB" sz="2600" dirty="0" smtClean="0"/>
              <a:t>Can </a:t>
            </a:r>
            <a:r>
              <a:rPr lang="en-GB" sz="2600" dirty="0"/>
              <a:t>interactive media </a:t>
            </a:r>
            <a:r>
              <a:rPr lang="en-GB" sz="2600" dirty="0" smtClean="0"/>
              <a:t>product – Publishing</a:t>
            </a:r>
            <a:endParaRPr lang="en-GB" sz="2600" dirty="0"/>
          </a:p>
        </p:txBody>
      </p:sp>
      <p:graphicFrame>
        <p:nvGraphicFramePr>
          <p:cNvPr id="16" name="Table 15"/>
          <p:cNvGraphicFramePr>
            <a:graphicFrameLocks noGrp="1"/>
          </p:cNvGraphicFramePr>
          <p:nvPr>
            <p:extLst>
              <p:ext uri="{D42A27DB-BD31-4B8C-83A1-F6EECF244321}">
                <p14:modId xmlns:p14="http://schemas.microsoft.com/office/powerpoint/2010/main" val="2738947765"/>
              </p:ext>
            </p:extLst>
          </p:nvPr>
        </p:nvGraphicFramePr>
        <p:xfrm>
          <a:off x="323528" y="5013176"/>
          <a:ext cx="8568952" cy="37084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Self-running product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CD/DVD-ROM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Website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Mobile app. </a:t>
                      </a:r>
                    </a:p>
                  </a:txBody>
                  <a:tcPr/>
                </a:tc>
              </a:tr>
            </a:tbl>
          </a:graphicData>
        </a:graphic>
      </p:graphicFrame>
    </p:spTree>
    <p:extLst>
      <p:ext uri="{BB962C8B-B14F-4D97-AF65-F5344CB8AC3E}">
        <p14:creationId xmlns:p14="http://schemas.microsoft.com/office/powerpoint/2010/main" val="2185617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Autofit/>
          </a:bodyPr>
          <a:lstStyle/>
          <a:p>
            <a:r>
              <a:rPr lang="en-GB" sz="1800" dirty="0" smtClean="0"/>
              <a:t>The final stage of any project is to review the successes and failures of the task and production in order to benefit future productions. This should be done in comparison to a similar project with evidence comparing the two final productions.</a:t>
            </a:r>
            <a:endParaRPr lang="en-GB" sz="1800" dirty="0"/>
          </a:p>
          <a:p>
            <a:pPr marL="109728" indent="0">
              <a:buNone/>
            </a:pPr>
            <a:r>
              <a:rPr lang="en-GB" sz="1800" b="1" dirty="0" smtClean="0"/>
              <a:t>Task 21 – D2.1 – </a:t>
            </a:r>
            <a:r>
              <a:rPr lang="en-GB" sz="1800" dirty="0" smtClean="0"/>
              <a:t>Produce a comparative </a:t>
            </a:r>
            <a:r>
              <a:rPr lang="en-GB" sz="1800" b="1" dirty="0" smtClean="0"/>
              <a:t>Product </a:t>
            </a:r>
            <a:r>
              <a:rPr lang="en-GB" sz="1800" b="1" dirty="0"/>
              <a:t>review</a:t>
            </a:r>
            <a:r>
              <a:rPr lang="en-GB" sz="1800" dirty="0"/>
              <a:t> </a:t>
            </a:r>
            <a:r>
              <a:rPr lang="en-GB" sz="1800" dirty="0" smtClean="0"/>
              <a:t>of the final product against the brief, client needs and user needs.</a:t>
            </a:r>
          </a:p>
          <a:p>
            <a:pPr marL="109728" indent="0">
              <a:buNone/>
            </a:pPr>
            <a:endParaRPr lang="en-GB" sz="1800" dirty="0" smtClean="0"/>
          </a:p>
          <a:p>
            <a:endParaRPr lang="en-GB" sz="1800" dirty="0"/>
          </a:p>
          <a:p>
            <a:endParaRPr lang="en-GB" sz="1000" dirty="0"/>
          </a:p>
          <a:p>
            <a:pPr marL="109728" indent="0">
              <a:buNone/>
            </a:pPr>
            <a:r>
              <a:rPr lang="en-GB" sz="1800" b="1" dirty="0"/>
              <a:t>Task </a:t>
            </a:r>
            <a:r>
              <a:rPr lang="en-GB" sz="1800" b="1" dirty="0" smtClean="0"/>
              <a:t>22 </a:t>
            </a:r>
            <a:r>
              <a:rPr lang="en-GB" sz="1800" b="1" dirty="0"/>
              <a:t>– </a:t>
            </a:r>
            <a:r>
              <a:rPr lang="en-GB" sz="1800" b="1" dirty="0" smtClean="0"/>
              <a:t>D2.2 </a:t>
            </a:r>
            <a:r>
              <a:rPr lang="en-GB" sz="1800" b="1" dirty="0"/>
              <a:t>– </a:t>
            </a:r>
            <a:r>
              <a:rPr lang="en-GB" sz="1800" dirty="0"/>
              <a:t>Produce a comparative </a:t>
            </a:r>
            <a:r>
              <a:rPr lang="en-GB" sz="1800" b="1" dirty="0" smtClean="0"/>
              <a:t>Project </a:t>
            </a:r>
            <a:r>
              <a:rPr lang="en-GB" sz="1800" b="1" dirty="0"/>
              <a:t>review</a:t>
            </a:r>
            <a:r>
              <a:rPr lang="en-GB" sz="1800" dirty="0"/>
              <a:t> of the </a:t>
            </a:r>
            <a:r>
              <a:rPr lang="en-GB" sz="1800" dirty="0" smtClean="0"/>
              <a:t>overall production process against </a:t>
            </a:r>
            <a:r>
              <a:rPr lang="en-GB" sz="1800" dirty="0"/>
              <a:t>the brief, client needs and user </a:t>
            </a:r>
            <a:r>
              <a:rPr lang="en-GB" sz="1800" dirty="0" smtClean="0"/>
              <a:t>needs linking this to Industry practice.</a:t>
            </a:r>
          </a:p>
          <a:p>
            <a:pPr marL="109728" indent="0">
              <a:buNone/>
            </a:pPr>
            <a:endParaRPr lang="en-GB" sz="1800" dirty="0" smtClean="0"/>
          </a:p>
          <a:p>
            <a:pPr marL="109728" indent="0">
              <a:buNone/>
            </a:pPr>
            <a:endParaRPr lang="en-GB" sz="1800" dirty="0" smtClean="0"/>
          </a:p>
          <a:p>
            <a:pPr marL="109728" indent="0">
              <a:buNone/>
            </a:pPr>
            <a:endParaRPr lang="en-GB" sz="1800" dirty="0"/>
          </a:p>
          <a:p>
            <a:pPr marL="109728" indent="0">
              <a:buNone/>
            </a:pPr>
            <a:endParaRPr lang="en-GB" sz="1800" dirty="0"/>
          </a:p>
          <a:p>
            <a:endParaRPr lang="en-GB" sz="1800" dirty="0" smtClean="0"/>
          </a:p>
        </p:txBody>
      </p:sp>
      <p:sp>
        <p:nvSpPr>
          <p:cNvPr id="3" name="Title 2"/>
          <p:cNvSpPr>
            <a:spLocks noGrp="1"/>
          </p:cNvSpPr>
          <p:nvPr>
            <p:ph type="title"/>
          </p:nvPr>
        </p:nvSpPr>
        <p:spPr>
          <a:xfrm>
            <a:off x="230832" y="116632"/>
            <a:ext cx="8733656" cy="648072"/>
          </a:xfrm>
        </p:spPr>
        <p:txBody>
          <a:bodyPr>
            <a:noAutofit/>
          </a:bodyPr>
          <a:lstStyle/>
          <a:p>
            <a:r>
              <a:rPr lang="en-GB" sz="2600" dirty="0"/>
              <a:t>LO3 - </a:t>
            </a:r>
            <a:r>
              <a:rPr lang="en-GB" sz="2600" dirty="0" smtClean="0"/>
              <a:t>Can </a:t>
            </a:r>
            <a:r>
              <a:rPr lang="en-GB" sz="2600" dirty="0"/>
              <a:t>interactive media </a:t>
            </a:r>
            <a:r>
              <a:rPr lang="en-GB" sz="2600" dirty="0" smtClean="0"/>
              <a:t>product – Good practice</a:t>
            </a:r>
            <a:endParaRPr lang="en-GB" sz="2600" dirty="0"/>
          </a:p>
        </p:txBody>
      </p:sp>
      <p:graphicFrame>
        <p:nvGraphicFramePr>
          <p:cNvPr id="16" name="Table 15"/>
          <p:cNvGraphicFramePr>
            <a:graphicFrameLocks noGrp="1"/>
          </p:cNvGraphicFramePr>
          <p:nvPr>
            <p:extLst>
              <p:ext uri="{D42A27DB-BD31-4B8C-83A1-F6EECF244321}">
                <p14:modId xmlns:p14="http://schemas.microsoft.com/office/powerpoint/2010/main" val="887229878"/>
              </p:ext>
            </p:extLst>
          </p:nvPr>
        </p:nvGraphicFramePr>
        <p:xfrm>
          <a:off x="323527" y="2708920"/>
          <a:ext cx="8568953" cy="370840"/>
        </p:xfrm>
        <a:graphic>
          <a:graphicData uri="http://schemas.openxmlformats.org/drawingml/2006/table">
            <a:tbl>
              <a:tblPr firstRow="1" bandRow="1">
                <a:tableStyleId>{5C22544A-7EE6-4342-B048-85BDC9FD1C3A}</a:tableStyleId>
              </a:tblPr>
              <a:tblGrid>
                <a:gridCol w="1245062"/>
                <a:gridCol w="2050690"/>
                <a:gridCol w="1611256"/>
                <a:gridCol w="1645720"/>
                <a:gridCol w="2016225"/>
              </a:tblGrid>
              <a:tr h="370840">
                <a:tc>
                  <a:txBody>
                    <a:bodyPr/>
                    <a:lstStyle/>
                    <a:p>
                      <a:pPr algn="ctr"/>
                      <a:r>
                        <a:rPr lang="en-GB" sz="1800" dirty="0" smtClean="0">
                          <a:solidFill>
                            <a:schemeClr val="tx1"/>
                          </a:solidFill>
                        </a:rPr>
                        <a:t>Design</a:t>
                      </a:r>
                      <a:endParaRPr lang="en-GB" b="1"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rPr>
                        <a:t>Usability</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algn="ctr"/>
                      <a:r>
                        <a:rPr lang="en-GB" sz="1800" dirty="0" smtClean="0">
                          <a:solidFill>
                            <a:schemeClr val="tx1"/>
                          </a:solidFill>
                        </a:rPr>
                        <a:t>Functionality</a:t>
                      </a:r>
                      <a:endParaRPr lang="en-GB" b="1"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rPr>
                        <a:t>Readability </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rPr>
                        <a:t>Accessibility</a:t>
                      </a:r>
                      <a:endParaRPr lang="en-US" sz="1800" b="1" dirty="0" smtClean="0">
                        <a:solidFill>
                          <a:schemeClr val="tx1"/>
                        </a:solidFill>
                        <a:latin typeface="Calibri" pitchFamily="34" charset="0"/>
                        <a:ea typeface="Times New Roman"/>
                        <a:cs typeface="Calibri" pitchFamily="34" charset="0"/>
                      </a:endParaRPr>
                    </a:p>
                  </a:txBody>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853335287"/>
              </p:ext>
            </p:extLst>
          </p:nvPr>
        </p:nvGraphicFramePr>
        <p:xfrm>
          <a:off x="395536" y="4434304"/>
          <a:ext cx="8496944" cy="1010920"/>
        </p:xfrm>
        <a:graphic>
          <a:graphicData uri="http://schemas.openxmlformats.org/drawingml/2006/table">
            <a:tbl>
              <a:tblPr firstRow="1" bandRow="1">
                <a:tableStyleId>{5C22544A-7EE6-4342-B048-85BDC9FD1C3A}</a:tableStyleId>
              </a:tblPr>
              <a:tblGrid>
                <a:gridCol w="1584176"/>
                <a:gridCol w="2088232"/>
                <a:gridCol w="1800200"/>
                <a:gridCol w="3024336"/>
              </a:tblGrid>
              <a:tr h="370840">
                <a:tc>
                  <a:txBody>
                    <a:bodyPr/>
                    <a:lstStyle/>
                    <a:p>
                      <a:pPr algn="ctr"/>
                      <a:r>
                        <a:rPr kumimoji="0" lang="en-GB" sz="1800" b="1" kern="1200" dirty="0" smtClean="0">
                          <a:solidFill>
                            <a:schemeClr val="tx1"/>
                          </a:solidFill>
                          <a:latin typeface="+mn-lt"/>
                          <a:ea typeface="+mn-ea"/>
                          <a:cs typeface="+mn-cs"/>
                        </a:rPr>
                        <a:t>Timings</a:t>
                      </a:r>
                      <a:endParaRPr kumimoji="0" lang="en-GB" sz="1800" b="1" kern="1200" dirty="0">
                        <a:solidFill>
                          <a:schemeClr val="tx1"/>
                        </a:solidFill>
                        <a:latin typeface="+mn-lt"/>
                        <a:ea typeface="+mn-ea"/>
                        <a:cs typeface="+mn-cs"/>
                      </a:endParaRPr>
                    </a:p>
                  </a:txBody>
                  <a:tcPr/>
                </a:tc>
                <a:tc>
                  <a:txBody>
                    <a:bodyPr/>
                    <a:lstStyle/>
                    <a:p>
                      <a:pPr algn="ctr"/>
                      <a:r>
                        <a:rPr kumimoji="0" lang="en-GB" sz="1800" b="1" kern="1200" dirty="0" smtClean="0">
                          <a:solidFill>
                            <a:schemeClr val="tx1"/>
                          </a:solidFill>
                          <a:latin typeface="+mn-lt"/>
                          <a:ea typeface="+mn-ea"/>
                          <a:cs typeface="+mn-cs"/>
                        </a:rPr>
                        <a:t>Costs</a:t>
                      </a:r>
                      <a:endParaRPr kumimoji="0" lang="en-GB" sz="1800" b="1" kern="1200" dirty="0">
                        <a:solidFill>
                          <a:schemeClr val="tx1"/>
                        </a:solidFill>
                        <a:latin typeface="+mn-lt"/>
                        <a:ea typeface="+mn-ea"/>
                        <a:cs typeface="+mn-cs"/>
                      </a:endParaRPr>
                    </a:p>
                  </a:txBody>
                  <a:tcPr/>
                </a:tc>
                <a:tc>
                  <a:txBody>
                    <a:bodyPr/>
                    <a:lstStyle/>
                    <a:p>
                      <a:pPr algn="ctr"/>
                      <a:r>
                        <a:rPr kumimoji="0" lang="en-GB" sz="1800" b="1" kern="1200" dirty="0" smtClean="0">
                          <a:solidFill>
                            <a:schemeClr val="tx1"/>
                          </a:solidFill>
                          <a:latin typeface="+mn-lt"/>
                          <a:ea typeface="+mn-ea"/>
                          <a:cs typeface="+mn-cs"/>
                        </a:rPr>
                        <a:t>Deadlines</a:t>
                      </a:r>
                      <a:endParaRPr kumimoji="0" lang="en-GB" sz="1800" b="1" kern="1200" dirty="0">
                        <a:solidFill>
                          <a:schemeClr val="tx1"/>
                        </a:solidFill>
                        <a:latin typeface="+mn-lt"/>
                        <a:ea typeface="+mn-ea"/>
                        <a:cs typeface="+mn-cs"/>
                      </a:endParaRPr>
                    </a:p>
                  </a:txBody>
                  <a:tcPr/>
                </a:tc>
                <a:tc>
                  <a:txBody>
                    <a:bodyPr/>
                    <a:lstStyle/>
                    <a:p>
                      <a:pPr algn="ctr"/>
                      <a:r>
                        <a:rPr kumimoji="0" lang="en-GB" sz="1800" b="1" kern="1200" dirty="0" smtClean="0">
                          <a:solidFill>
                            <a:schemeClr val="tx1"/>
                          </a:solidFill>
                          <a:latin typeface="+mn-lt"/>
                          <a:ea typeface="+mn-ea"/>
                          <a:cs typeface="+mn-cs"/>
                        </a:rPr>
                        <a:t>Milestones</a:t>
                      </a:r>
                      <a:endParaRPr kumimoji="0" lang="en-GB" sz="1800" b="1" kern="1200" dirty="0">
                        <a:solidFill>
                          <a:schemeClr val="tx1"/>
                        </a:solidFill>
                        <a:latin typeface="+mn-lt"/>
                        <a:ea typeface="+mn-ea"/>
                        <a:cs typeface="+mn-cs"/>
                      </a:endParaRPr>
                    </a:p>
                  </a:txBody>
                  <a:tcPr/>
                </a:tc>
              </a:tr>
              <a:tr h="370840">
                <a:tc>
                  <a:txBody>
                    <a:bodyPr/>
                    <a:lstStyle/>
                    <a:p>
                      <a:pPr algn="ctr"/>
                      <a:r>
                        <a:rPr kumimoji="0" lang="en-GB" sz="1800" b="1" kern="1200" dirty="0" smtClean="0">
                          <a:solidFill>
                            <a:schemeClr val="tx1"/>
                          </a:solidFill>
                          <a:latin typeface="+mn-lt"/>
                          <a:ea typeface="+mn-ea"/>
                          <a:cs typeface="+mn-cs"/>
                        </a:rPr>
                        <a:t>Production process </a:t>
                      </a:r>
                      <a:endParaRPr kumimoji="0" lang="en-GB" sz="1800" b="1" kern="1200" dirty="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mn-lt"/>
                          <a:ea typeface="+mn-ea"/>
                          <a:cs typeface="+mn-cs"/>
                        </a:rPr>
                        <a:t>Technical ability</a:t>
                      </a:r>
                    </a:p>
                    <a:p>
                      <a:pPr algn="ctr"/>
                      <a:endParaRPr kumimoji="0" lang="en-GB" sz="1800" b="1" kern="1200" dirty="0">
                        <a:solidFill>
                          <a:schemeClr val="tx1"/>
                        </a:solidFill>
                        <a:latin typeface="+mn-lt"/>
                        <a:ea typeface="+mn-ea"/>
                        <a:cs typeface="+mn-cs"/>
                      </a:endParaRPr>
                    </a:p>
                  </a:txBody>
                  <a:tcPr/>
                </a:tc>
                <a:tc gridSpan="2">
                  <a:txBody>
                    <a:bodyPr/>
                    <a:lstStyle/>
                    <a:p>
                      <a:pPr algn="ctr"/>
                      <a:r>
                        <a:rPr kumimoji="0" lang="en-GB" sz="1800" b="1" kern="1200" dirty="0" smtClean="0">
                          <a:solidFill>
                            <a:schemeClr val="tx1"/>
                          </a:solidFill>
                          <a:latin typeface="+mn-lt"/>
                          <a:ea typeface="+mn-ea"/>
                          <a:cs typeface="+mn-cs"/>
                        </a:rPr>
                        <a:t>Industry practice has been followed efficiently</a:t>
                      </a:r>
                      <a:endParaRPr kumimoji="0" lang="en-GB" sz="1800" b="1" kern="1200" dirty="0">
                        <a:solidFill>
                          <a:schemeClr val="tx1"/>
                        </a:solidFill>
                        <a:latin typeface="+mn-lt"/>
                        <a:ea typeface="+mn-ea"/>
                        <a:cs typeface="+mn-cs"/>
                      </a:endParaRPr>
                    </a:p>
                  </a:txBody>
                  <a:tcPr/>
                </a:tc>
                <a:tc hMerge="1">
                  <a:txBody>
                    <a:bodyPr/>
                    <a:lstStyle/>
                    <a:p>
                      <a:pPr algn="ctr"/>
                      <a:endParaRPr kumimoji="0" lang="en-GB" sz="1800" b="1" kern="1200" dirty="0">
                        <a:solidFill>
                          <a:schemeClr val="tx1"/>
                        </a:solidFill>
                        <a:latin typeface="+mn-lt"/>
                        <a:ea typeface="+mn-ea"/>
                        <a:cs typeface="+mn-cs"/>
                      </a:endParaRPr>
                    </a:p>
                  </a:txBody>
                  <a:tcPr/>
                </a:tc>
              </a:tr>
            </a:tbl>
          </a:graphicData>
        </a:graphic>
      </p:graphicFrame>
    </p:spTree>
    <p:extLst>
      <p:ext uri="{BB962C8B-B14F-4D97-AF65-F5344CB8AC3E}">
        <p14:creationId xmlns:p14="http://schemas.microsoft.com/office/powerpoint/2010/main" val="61857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47861"/>
            <a:ext cx="8640960" cy="5217443"/>
          </a:xfrm>
        </p:spPr>
        <p:txBody>
          <a:bodyPr>
            <a:noAutofit/>
          </a:bodyPr>
          <a:lstStyle/>
          <a:p>
            <a:pPr marL="0" indent="0">
              <a:buNone/>
            </a:pPr>
            <a:r>
              <a:rPr lang="en-GB" sz="1500" b="1" dirty="0" smtClean="0"/>
              <a:t>Task 1 – P3.1 – </a:t>
            </a:r>
            <a:r>
              <a:rPr lang="en-GB" sz="1500" dirty="0" smtClean="0"/>
              <a:t>Evidence the creation of a folder structure with Sub folders for all the elements within your Multimedia product. Explain the need for this in terms of file security, compatibility and ease of production.</a:t>
            </a:r>
          </a:p>
          <a:p>
            <a:pPr marL="0" indent="0">
              <a:buNone/>
            </a:pPr>
            <a:r>
              <a:rPr lang="en-GB" sz="1500" b="1" dirty="0" smtClean="0"/>
              <a:t>Task 2 – P3.2 –</a:t>
            </a:r>
            <a:r>
              <a:rPr lang="en-GB" sz="1500" dirty="0" smtClean="0"/>
              <a:t> Evidence that the files saved within the folders are appropriately named. Explain the need for this in terms of file security, compatibility and ease of production.</a:t>
            </a:r>
          </a:p>
          <a:p>
            <a:pPr marL="0" indent="0">
              <a:buNone/>
            </a:pPr>
            <a:r>
              <a:rPr lang="en-GB" sz="1500" b="1" dirty="0" smtClean="0"/>
              <a:t>Task 3 – P3.3 - </a:t>
            </a:r>
            <a:r>
              <a:rPr lang="en-GB" sz="1500" dirty="0" smtClean="0"/>
              <a:t>Evidence that your files and folders have been backup up to a secure location over a period of time. Explain the need for this in terms of file security, production needs and meeting deadlines.</a:t>
            </a:r>
          </a:p>
          <a:p>
            <a:pPr marL="0" indent="0">
              <a:buNone/>
            </a:pPr>
            <a:r>
              <a:rPr lang="en-GB" sz="1500" b="1" dirty="0" smtClean="0"/>
              <a:t>Task 4 – P3.4 - </a:t>
            </a:r>
            <a:r>
              <a:rPr lang="en-GB" sz="1500" dirty="0" smtClean="0"/>
              <a:t>Create a GANTT chart to illustrate your action plan.</a:t>
            </a:r>
          </a:p>
          <a:p>
            <a:pPr marL="0" indent="0">
              <a:buNone/>
            </a:pPr>
            <a:r>
              <a:rPr lang="en-GB" sz="1500" b="1" dirty="0" smtClean="0"/>
              <a:t>Task 5 – P3.5 – </a:t>
            </a:r>
            <a:r>
              <a:rPr lang="en-GB" sz="1500" dirty="0" smtClean="0"/>
              <a:t>Create a time plan table using that takes into consideration Milestones and dependencies for the project based on your Gantt Chart.</a:t>
            </a:r>
          </a:p>
          <a:p>
            <a:pPr marL="0" lvl="1" indent="0">
              <a:buNone/>
            </a:pPr>
            <a:r>
              <a:rPr lang="en-GB" sz="1500" b="1" dirty="0" smtClean="0"/>
              <a:t>Task 6 - P3.6 – </a:t>
            </a:r>
            <a:r>
              <a:rPr lang="en-GB" sz="1500" dirty="0" smtClean="0"/>
              <a:t>Evidence the Creation of the multimedia product you have designed, using the multimedia elements you have created/edited.</a:t>
            </a:r>
          </a:p>
          <a:p>
            <a:pPr marL="0" lvl="1" indent="0">
              <a:buNone/>
            </a:pPr>
            <a:r>
              <a:rPr lang="en-GB" sz="1500" b="1" dirty="0" smtClean="0"/>
              <a:t>Task 7 – P3.7</a:t>
            </a:r>
            <a:r>
              <a:rPr lang="en-GB" sz="1500" dirty="0" smtClean="0"/>
              <a:t> – Illustrate a variety of interactive features used within the multimedia product.</a:t>
            </a:r>
          </a:p>
          <a:p>
            <a:pPr marL="0" lvl="1" indent="0">
              <a:buNone/>
            </a:pPr>
            <a:r>
              <a:rPr lang="en-GB" sz="1500" b="1" dirty="0" smtClean="0"/>
              <a:t>Task 8 – P3.8 </a:t>
            </a:r>
            <a:r>
              <a:rPr lang="en-GB" sz="1500" dirty="0" smtClean="0"/>
              <a:t>–</a:t>
            </a:r>
            <a:r>
              <a:rPr lang="en-GB" sz="1500" b="1" dirty="0" smtClean="0"/>
              <a:t> </a:t>
            </a:r>
            <a:r>
              <a:rPr lang="en-GB" sz="1500" dirty="0" smtClean="0"/>
              <a:t>Illustrate the use of a navigation system within the multimedia product</a:t>
            </a:r>
          </a:p>
          <a:p>
            <a:pPr marL="0" lvl="1" indent="0">
              <a:buNone/>
            </a:pPr>
            <a:r>
              <a:rPr lang="en-GB" sz="1500" b="1" dirty="0" smtClean="0"/>
              <a:t>Task 9 – P3.9</a:t>
            </a:r>
            <a:r>
              <a:rPr lang="en-GB" sz="1500" dirty="0" smtClean="0"/>
              <a:t>– Illustrate the use of a variety of Program features for the production of this project.</a:t>
            </a:r>
          </a:p>
          <a:p>
            <a:pPr marL="0" lvl="1" indent="0">
              <a:buNone/>
            </a:pPr>
            <a:r>
              <a:rPr lang="en-GB" sz="1500" b="1" dirty="0" smtClean="0"/>
              <a:t>Task 10 – P3.10</a:t>
            </a:r>
            <a:r>
              <a:rPr lang="en-GB" sz="1500" dirty="0" smtClean="0"/>
              <a:t> – Illustrate the use of a variety of Functional features for the production of this project.</a:t>
            </a:r>
          </a:p>
        </p:txBody>
      </p:sp>
      <p:sp>
        <p:nvSpPr>
          <p:cNvPr id="4"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extLst>
      <p:ext uri="{BB962C8B-B14F-4D97-AF65-F5344CB8AC3E}">
        <p14:creationId xmlns:p14="http://schemas.microsoft.com/office/powerpoint/2010/main" val="356374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5544616"/>
          </a:xfrm>
        </p:spPr>
        <p:txBody>
          <a:bodyPr>
            <a:noAutofit/>
          </a:bodyPr>
          <a:lstStyle/>
          <a:p>
            <a:pPr marL="0" lvl="1" indent="0">
              <a:buNone/>
            </a:pPr>
            <a:r>
              <a:rPr lang="en-GB" sz="1500" b="1" dirty="0"/>
              <a:t>Task 11 – P3.11 </a:t>
            </a:r>
            <a:r>
              <a:rPr lang="en-GB" sz="1500" dirty="0"/>
              <a:t>–</a:t>
            </a:r>
            <a:r>
              <a:rPr lang="en-GB" sz="1500" b="1" dirty="0"/>
              <a:t> </a:t>
            </a:r>
            <a:r>
              <a:rPr lang="en-GB" sz="1500" dirty="0"/>
              <a:t>Illustrate the use of a navigation system within the multimedia product</a:t>
            </a:r>
          </a:p>
          <a:p>
            <a:pPr marL="0" lvl="1" indent="0">
              <a:buNone/>
            </a:pPr>
            <a:r>
              <a:rPr lang="en-GB" sz="1500" b="1" dirty="0" smtClean="0"/>
              <a:t>Task 12 – P3.12</a:t>
            </a:r>
            <a:r>
              <a:rPr lang="en-GB" sz="1500" dirty="0" smtClean="0"/>
              <a:t> – Illustrate the use of a variety of Program features for the production of this project.</a:t>
            </a:r>
          </a:p>
          <a:p>
            <a:pPr marL="0" lvl="1" indent="0">
              <a:buNone/>
            </a:pPr>
            <a:r>
              <a:rPr lang="en-GB" sz="1500" b="1" dirty="0" smtClean="0"/>
              <a:t>Task 13 – P3.13</a:t>
            </a:r>
            <a:r>
              <a:rPr lang="en-GB" sz="1500" dirty="0" smtClean="0"/>
              <a:t> – Illustrate the use of a variety of Functional features for the production of this project.</a:t>
            </a:r>
          </a:p>
          <a:p>
            <a:pPr marL="0" indent="0">
              <a:buNone/>
            </a:pPr>
            <a:r>
              <a:rPr lang="en-GB" sz="1500" b="1" dirty="0" smtClean="0"/>
              <a:t>Task 14 – P3.14</a:t>
            </a:r>
            <a:r>
              <a:rPr lang="en-GB" sz="1500" dirty="0" smtClean="0"/>
              <a:t> - Create a test table that can be used to test your multimedia product </a:t>
            </a:r>
          </a:p>
          <a:p>
            <a:pPr marL="0" indent="0">
              <a:buNone/>
            </a:pPr>
            <a:r>
              <a:rPr lang="en-GB" sz="1500" b="1" dirty="0" smtClean="0"/>
              <a:t>Task 15 – P3.14</a:t>
            </a:r>
            <a:r>
              <a:rPr lang="en-GB" sz="1500" dirty="0" smtClean="0"/>
              <a:t> - Produce a </a:t>
            </a:r>
            <a:r>
              <a:rPr lang="en-GB" sz="1500" b="1" dirty="0" smtClean="0"/>
              <a:t>questionnaire</a:t>
            </a:r>
            <a:r>
              <a:rPr lang="en-GB" sz="1500" dirty="0" smtClean="0"/>
              <a:t> to seek feedback about your product</a:t>
            </a:r>
          </a:p>
          <a:p>
            <a:pPr marL="0" indent="0">
              <a:buNone/>
            </a:pPr>
            <a:r>
              <a:rPr lang="en-GB" sz="1500" b="1" dirty="0" smtClean="0"/>
              <a:t>Task 16 – P3.15</a:t>
            </a:r>
            <a:r>
              <a:rPr lang="en-GB" sz="1500" dirty="0" smtClean="0"/>
              <a:t> - Use your questionnaire to seek feedback from test users</a:t>
            </a:r>
          </a:p>
          <a:p>
            <a:pPr marL="0" indent="0">
              <a:buNone/>
            </a:pPr>
            <a:r>
              <a:rPr lang="en-GB" sz="1500" b="1" dirty="0" smtClean="0"/>
              <a:t>Task 17 – M3.1</a:t>
            </a:r>
            <a:r>
              <a:rPr lang="en-GB" sz="1500" dirty="0" smtClean="0"/>
              <a:t> – Analyse the results of the testing and feedback and review the suggested possible improvements. Explain why these have been suggested.</a:t>
            </a:r>
          </a:p>
          <a:p>
            <a:pPr marL="0" indent="0">
              <a:buNone/>
            </a:pPr>
            <a:r>
              <a:rPr lang="en-GB" sz="1500" b="1" dirty="0" smtClean="0"/>
              <a:t>Task 18 – M3.2</a:t>
            </a:r>
            <a:r>
              <a:rPr lang="en-GB" sz="1500" dirty="0" smtClean="0"/>
              <a:t> - Carry out suggested improvements in order to improve the effectiveness of your Multimedia Product.</a:t>
            </a:r>
          </a:p>
          <a:p>
            <a:pPr marL="0" indent="0">
              <a:buNone/>
            </a:pPr>
            <a:r>
              <a:rPr lang="en-GB" sz="1500" b="1" dirty="0" smtClean="0"/>
              <a:t>Task 19 – P3.19</a:t>
            </a:r>
            <a:r>
              <a:rPr lang="en-GB" sz="1500" dirty="0" smtClean="0"/>
              <a:t> – Discuss and evaluate the final output needs of the product In terms of location, file format, accessibility and evaluate the benefits and limitations of each format.</a:t>
            </a:r>
          </a:p>
          <a:p>
            <a:pPr marL="0" indent="0">
              <a:buNone/>
            </a:pPr>
            <a:r>
              <a:rPr lang="en-GB" sz="1500" b="1" dirty="0" smtClean="0"/>
              <a:t>Task 20 – P3.20</a:t>
            </a:r>
            <a:r>
              <a:rPr lang="en-GB" sz="1500" dirty="0" smtClean="0"/>
              <a:t> – Evidence exporting your finished product and explain your choices in terms of the file format, characteristics, file size, resolution and location compatibility of this output.</a:t>
            </a:r>
          </a:p>
          <a:p>
            <a:pPr marL="0" indent="0">
              <a:buNone/>
            </a:pPr>
            <a:r>
              <a:rPr lang="en-GB" sz="1500" b="1" dirty="0" smtClean="0"/>
              <a:t>Task 21 – D2.1 – </a:t>
            </a:r>
            <a:r>
              <a:rPr lang="en-GB" sz="1500" dirty="0" smtClean="0"/>
              <a:t>Produce a comparative </a:t>
            </a:r>
            <a:r>
              <a:rPr lang="en-GB" sz="1500" b="1" dirty="0" smtClean="0"/>
              <a:t>Product review</a:t>
            </a:r>
            <a:r>
              <a:rPr lang="en-GB" sz="1500" dirty="0" smtClean="0"/>
              <a:t> of the final product against the brief, client needs and user needs.</a:t>
            </a:r>
          </a:p>
          <a:p>
            <a:pPr marL="0" indent="0">
              <a:buNone/>
            </a:pPr>
            <a:r>
              <a:rPr lang="en-GB" sz="1500" b="1" dirty="0" smtClean="0"/>
              <a:t>Task 22 – D2.2 – </a:t>
            </a:r>
            <a:r>
              <a:rPr lang="en-GB" sz="1500" dirty="0" smtClean="0"/>
              <a:t>Produce a comparative </a:t>
            </a:r>
            <a:r>
              <a:rPr lang="en-GB" sz="1500" b="1" dirty="0" smtClean="0"/>
              <a:t>Project review</a:t>
            </a:r>
            <a:r>
              <a:rPr lang="en-GB" sz="1500" dirty="0" smtClean="0"/>
              <a:t> of the overall production process against the brief, client needs and user needs linking this to Industry practice.</a:t>
            </a:r>
          </a:p>
          <a:p>
            <a:endParaRPr lang="en-GB" sz="1500" dirty="0"/>
          </a:p>
        </p:txBody>
      </p:sp>
      <p:sp>
        <p:nvSpPr>
          <p:cNvPr id="4" name="Title 2"/>
          <p:cNvSpPr>
            <a:spLocks noGrp="1"/>
          </p:cNvSpPr>
          <p:nvPr>
            <p:ph type="title"/>
          </p:nvPr>
        </p:nvSpPr>
        <p:spPr>
          <a:xfrm>
            <a:off x="179512" y="116632"/>
            <a:ext cx="8640960" cy="706090"/>
          </a:xfrm>
        </p:spPr>
        <p:txBody>
          <a:bodyPr>
            <a:normAutofit/>
          </a:bodyPr>
          <a:lstStyle/>
          <a:p>
            <a:r>
              <a:rPr lang="en-GB" dirty="0" smtClean="0"/>
              <a:t>Task List</a:t>
            </a:r>
            <a:endParaRPr lang="en-GB" dirty="0"/>
          </a:p>
        </p:txBody>
      </p:sp>
    </p:spTree>
    <p:extLst>
      <p:ext uri="{BB962C8B-B14F-4D97-AF65-F5344CB8AC3E}">
        <p14:creationId xmlns:p14="http://schemas.microsoft.com/office/powerpoint/2010/main" val="316137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01709223"/>
              </p:ext>
            </p:extLst>
          </p:nvPr>
        </p:nvGraphicFramePr>
        <p:xfrm>
          <a:off x="250825" y="789781"/>
          <a:ext cx="8713663" cy="5591547"/>
        </p:xfrm>
        <a:graphic>
          <a:graphicData uri="http://schemas.openxmlformats.org/drawingml/2006/table">
            <a:tbl>
              <a:tblPr firstRow="1" bandRow="1">
                <a:tableStyleId>{5C22544A-7EE6-4342-B048-85BDC9FD1C3A}</a:tableStyleId>
              </a:tblPr>
              <a:tblGrid>
                <a:gridCol w="360730"/>
                <a:gridCol w="1511478"/>
                <a:gridCol w="432048"/>
                <a:gridCol w="2016224"/>
                <a:gridCol w="576759"/>
                <a:gridCol w="1511473"/>
                <a:gridCol w="504056"/>
                <a:gridCol w="1800895"/>
              </a:tblGrid>
              <a:tr h="1218129">
                <a:tc gridSpan="2">
                  <a:txBody>
                    <a:bodyPr/>
                    <a:lstStyle/>
                    <a:p>
                      <a:r>
                        <a:rPr kumimoji="0" lang="en-GB" sz="1200" u="none" strike="noStrike" kern="1200" baseline="0" dirty="0" smtClean="0"/>
                        <a:t>Learning Outcome (LO) </a:t>
                      </a:r>
                    </a:p>
                    <a:p>
                      <a:r>
                        <a:rPr kumimoji="0" lang="en-GB" sz="1200" u="none" strike="noStrike" kern="1200" baseline="0" dirty="0" smtClean="0"/>
                        <a:t>The learner will:</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Pass </a:t>
                      </a:r>
                    </a:p>
                    <a:p>
                      <a:r>
                        <a:rPr kumimoji="0" lang="en-GB" sz="1200" u="none" strike="noStrike" kern="1200" baseline="0" dirty="0" smtClean="0"/>
                        <a:t>The assessment criteria are the pass requirements for this unit.  The learner can: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Merit </a:t>
                      </a:r>
                    </a:p>
                    <a:p>
                      <a:r>
                        <a:rPr kumimoji="0" lang="en-GB" sz="1200" u="none" strike="noStrike" kern="1200" baseline="0" dirty="0" smtClean="0"/>
                        <a:t>For merit the evidence must show that, in addition to the pass criteria, the learner is able to: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Distinction </a:t>
                      </a:r>
                    </a:p>
                    <a:p>
                      <a:r>
                        <a:rPr kumimoji="0" lang="en-GB" sz="1200" u="none" strike="noStrike" kern="1200" baseline="0" dirty="0" smtClean="0"/>
                        <a:t>For distinction the evidence must show that, in addition to the pass and merit criteria, the learner is able to: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r>
              <a:tr h="1366604">
                <a:tc>
                  <a:txBody>
                    <a:bodyPr/>
                    <a:lstStyle/>
                    <a:p>
                      <a:r>
                        <a:rPr lang="en-GB" sz="1200" dirty="0" smtClean="0"/>
                        <a:t>1</a:t>
                      </a:r>
                      <a:endParaRPr lang="en-GB" sz="1200" b="0" dirty="0">
                        <a:latin typeface="Arial" pitchFamily="34" charset="0"/>
                        <a:cs typeface="Arial" pitchFamily="34" charset="0"/>
                      </a:endParaRPr>
                    </a:p>
                  </a:txBody>
                  <a:tcPr/>
                </a:tc>
                <a:tc>
                  <a:txBody>
                    <a:bodyPr/>
                    <a:lstStyle/>
                    <a:p>
                      <a:r>
                        <a:rPr kumimoji="0" lang="en-GB" sz="1200" u="none" strike="noStrike" kern="1200" baseline="0" dirty="0" smtClean="0"/>
                        <a:t>Understand principles of interactive media authoring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P1</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Summarise accurately the principles of interactive media authoring with some appropriate use of subject terminology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M1</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Compare and contrast interactive media authoring products </a:t>
                      </a:r>
                    </a:p>
                    <a:p>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D1</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benefits and drawbacks of the different formats that can be used to deliver interactive media authored products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r>
              <a:tr h="1406649">
                <a:tc>
                  <a:txBody>
                    <a:bodyPr/>
                    <a:lstStyle/>
                    <a:p>
                      <a:r>
                        <a:rPr lang="en-GB" sz="1200" dirty="0" smtClean="0"/>
                        <a:t>2</a:t>
                      </a:r>
                      <a:endParaRPr lang="en-GB" sz="1200" b="0" dirty="0">
                        <a:latin typeface="Arial" pitchFamily="34" charset="0"/>
                        <a:cs typeface="Arial" pitchFamily="34" charset="0"/>
                      </a:endParaRPr>
                    </a:p>
                  </a:txBody>
                  <a:tcPr/>
                </a:tc>
                <a:tc>
                  <a:txBody>
                    <a:bodyPr/>
                    <a:lstStyle/>
                    <a:p>
                      <a:r>
                        <a:rPr kumimoji="0" lang="en-GB" sz="1200" u="none" strike="noStrike" kern="1200" baseline="0" dirty="0" smtClean="0"/>
                        <a:t>Be able to devise an interactive media product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P2</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Generate outline ideas for an interactive media product working within appropriate conventions and with some assistance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M2</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Produce annotated design documentation for an interactive media product to meet a client need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200" b="0" i="0" u="none" strike="noStrike" kern="1200" baseline="0" dirty="0" smtClean="0">
                        <a:solidFill>
                          <a:schemeClr val="tx1"/>
                        </a:solidFill>
                        <a:latin typeface="Arial" pitchFamily="34" charset="0"/>
                        <a:ea typeface="+mn-ea"/>
                        <a:cs typeface="Arial" pitchFamily="34" charset="0"/>
                      </a:endParaRPr>
                    </a:p>
                  </a:txBody>
                  <a:tcPr/>
                </a:tc>
              </a:tr>
              <a:tr h="1595169">
                <a:tc>
                  <a:txBody>
                    <a:bodyPr/>
                    <a:lstStyle/>
                    <a:p>
                      <a:r>
                        <a:rPr lang="en-GB" sz="1200" dirty="0" smtClean="0"/>
                        <a:t>3</a:t>
                      </a:r>
                      <a:endParaRPr lang="en-GB" sz="1200" b="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Be able to create an interactive media product following industry practice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P3</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Create an interactive media product following industry practice, working within appropriate conventions and with some assistance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M3</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Make improvements to an interactive media product in response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D2</a:t>
                      </a:r>
                      <a:endParaRPr kumimoji="0" lang="en-GB" sz="1200" b="0" i="0" u="none" strike="noStrike" kern="1200" baseline="0" dirty="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Evaluate the stages of the production process showing how industry practice has been followed </a:t>
                      </a:r>
                      <a:endParaRPr kumimoji="0" lang="en-GB" sz="1200" b="0" i="0" u="none" strike="noStrike" kern="1200" baseline="0" dirty="0">
                        <a:solidFill>
                          <a:schemeClr val="tx1"/>
                        </a:solidFill>
                        <a:latin typeface="Arial" pitchFamily="34" charset="0"/>
                        <a:ea typeface="+mn-ea"/>
                        <a:cs typeface="Arial" pitchFamily="34" charset="0"/>
                      </a:endParaRPr>
                    </a:p>
                  </a:txBody>
                  <a:tcPr>
                    <a:solidFill>
                      <a:srgbClr val="FFC000"/>
                    </a:solidFill>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LO3 </a:t>
            </a:r>
            <a:r>
              <a:rPr lang="en-GB" dirty="0" smtClean="0"/>
              <a:t>– Assessment Objective</a:t>
            </a:r>
            <a:endParaRPr lang="en-GB" dirty="0"/>
          </a:p>
        </p:txBody>
      </p:sp>
    </p:spTree>
    <p:extLst>
      <p:ext uri="{BB962C8B-B14F-4D97-AF65-F5344CB8AC3E}">
        <p14:creationId xmlns:p14="http://schemas.microsoft.com/office/powerpoint/2010/main" val="143575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544616"/>
          </a:xfrm>
        </p:spPr>
        <p:txBody>
          <a:bodyPr>
            <a:noAutofit/>
          </a:bodyPr>
          <a:lstStyle/>
          <a:p>
            <a:pPr marL="4763" indent="0">
              <a:buNone/>
            </a:pPr>
            <a:r>
              <a:rPr lang="en-GB" sz="1350" b="1" dirty="0" smtClean="0"/>
              <a:t>P3 - </a:t>
            </a:r>
            <a:r>
              <a:rPr lang="en-GB" sz="1350" dirty="0" smtClean="0"/>
              <a:t>Learners </a:t>
            </a:r>
            <a:r>
              <a:rPr lang="en-GB" sz="1350" dirty="0"/>
              <a:t>need to create an interactive media product that meets the agreed specification and follows industry practice and working within appropriate conventions. The product should consist of at least 10 pages/ screens and include a range of interactive elements and show a range of skills used within the authoring tool. Evidence should also be provided that files have been stored and named appropriately. This may be the product planned in P2/M2. Some assistance can be given to the learner. </a:t>
            </a:r>
          </a:p>
          <a:p>
            <a:pPr marL="4763" indent="0">
              <a:buNone/>
            </a:pPr>
            <a:r>
              <a:rPr lang="en-GB" sz="1350" dirty="0"/>
              <a:t>Learners need to show that they have worked within appropriate conventions considering time management, possibly through using a GANTT chart and logs. Testing the product should be also carried out using a test plan/table. It is not essential for learners to find errors but as this is an iterative process, all errors found throughout can be shown being corrected using before and after screenshots. The evidence will be the actual product. </a:t>
            </a:r>
          </a:p>
          <a:p>
            <a:pPr marL="4763" indent="0">
              <a:buNone/>
            </a:pPr>
            <a:r>
              <a:rPr lang="en-GB" sz="1350" b="1" dirty="0" smtClean="0"/>
              <a:t>M3 -</a:t>
            </a:r>
            <a:r>
              <a:rPr lang="en-GB" sz="1350" dirty="0" smtClean="0"/>
              <a:t> Learners </a:t>
            </a:r>
            <a:r>
              <a:rPr lang="en-GB" sz="1350" dirty="0"/>
              <a:t>should improve their interactive media product following user feedback. Feedback sheets, questionnaires or interviews should be given to at least five members of the group (identified in P1). It is important that the audience completing the feedback sheets are aware of what they are testing and what the product is intended to do and provide an opportunity for the target audience to identify possible improvements. At least two appropriate improvements should be made to the program. It should be noted that these should be changing or adding to the program and not correcting functional errors (e.g. links) or mistakes (e.g. spelling). Evidence must include the feedback forms and screenshots to show before and after the changes were made and could be evidenced in the form of a report. </a:t>
            </a:r>
            <a:endParaRPr lang="en-GB" sz="1350" dirty="0" smtClean="0"/>
          </a:p>
          <a:p>
            <a:pPr marL="4763" indent="0">
              <a:buNone/>
            </a:pPr>
            <a:r>
              <a:rPr lang="en-GB" sz="1350" b="1" dirty="0" smtClean="0"/>
              <a:t>D2 - </a:t>
            </a:r>
            <a:r>
              <a:rPr lang="en-GB" sz="1350" dirty="0" smtClean="0"/>
              <a:t>Learners </a:t>
            </a:r>
            <a:r>
              <a:rPr lang="en-GB" sz="1350" dirty="0"/>
              <a:t>should evaluate the stages of the production process to identify that industry practice has been followed efficiently. The reflection should be thorough and make use of appropriate relevant technical language with minimal spelling and grammatical errors. It should demonstrate that they fully understand the production process and be supported with examples from their own work and industry authored products. This could be evidenced in the form of a report or presentation. </a:t>
            </a:r>
            <a:endParaRPr lang="en-GB" sz="1350" dirty="0" smtClean="0">
              <a:latin typeface="Arial" pitchFamily="34" charset="0"/>
              <a:cs typeface="Arial" pitchFamily="34" charset="0"/>
            </a:endParaRPr>
          </a:p>
        </p:txBody>
      </p:sp>
      <p:sp>
        <p:nvSpPr>
          <p:cNvPr id="3" name="Title 2"/>
          <p:cNvSpPr>
            <a:spLocks noGrp="1"/>
          </p:cNvSpPr>
          <p:nvPr>
            <p:ph type="title"/>
          </p:nvPr>
        </p:nvSpPr>
        <p:spPr>
          <a:xfrm>
            <a:off x="446856" y="116632"/>
            <a:ext cx="8229600" cy="720080"/>
          </a:xfrm>
        </p:spPr>
        <p:txBody>
          <a:bodyPr>
            <a:normAutofit/>
          </a:bodyPr>
          <a:lstStyle/>
          <a:p>
            <a:r>
              <a:rPr lang="en-GB" dirty="0" smtClean="0"/>
              <a:t>Assessment </a:t>
            </a:r>
            <a:r>
              <a:rPr lang="en-GB" dirty="0"/>
              <a:t>Criteria P3, M3, D2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255588" indent="-255588"/>
            <a:r>
              <a:rPr lang="en-GB" sz="1500" dirty="0" smtClean="0"/>
              <a:t>To </a:t>
            </a:r>
            <a:r>
              <a:rPr lang="en-GB" sz="1500" dirty="0"/>
              <a:t>allow learners the best chance of being creative, it is essential for them to have enough time to become familiar with the software that they are using. Key aspects of the programs can be taught using a variety of methods such as tutor led demonstration, step-by-step tutorials, or video tutorials. Learners should be encouraged to research independently advanced skills to enhance their own knowledge. </a:t>
            </a:r>
          </a:p>
          <a:p>
            <a:pPr marL="255588" indent="-255588"/>
            <a:r>
              <a:rPr lang="en-GB" sz="1500" dirty="0"/>
              <a:t>Learners should be given an overview of asset management, and effective time management. By this stage, learners should be familiar with the software they are using and the techniques they need to cover to create an interactive media authored product, including publishing to an appropriate format and should have been given the opportunity to create product using the software and assets that they have sourced.7 Interactive Media Authoring Level 3 Unit 17 </a:t>
            </a:r>
          </a:p>
          <a:p>
            <a:pPr marL="255588" indent="-255588"/>
            <a:r>
              <a:rPr lang="en-GB" sz="1500" dirty="0" smtClean="0"/>
              <a:t>Learners </a:t>
            </a:r>
            <a:r>
              <a:rPr lang="en-GB" sz="1500" dirty="0"/>
              <a:t>should be taught effective methods for testing. A test plan/table would be a suitable way to do this considering functionality, usability, completeness, accuracy accessibility, performance and how well it has met the original requirements. This could be practiced on existing products created commercially and within the group. They should then be taught how to review feedback from users effectively to make improvements to their product. This is effectively done with small groups feeding back on the work of others and suggesting improvements. </a:t>
            </a:r>
          </a:p>
          <a:p>
            <a:pPr marL="255588" indent="-255588"/>
            <a:r>
              <a:rPr lang="en-GB" sz="1500" dirty="0"/>
              <a:t>Tutor led discussion with hand out examples could help to show examples of industry practice, as well as how to collect meaningful feedback from test users by using suitable questions which covers all aspects of the product as well as strengths and weaknesses. Learners should then be given products to evaluate against these criteria to identify that these practices have been followed.</a:t>
            </a:r>
          </a:p>
        </p:txBody>
      </p:sp>
      <p:sp>
        <p:nvSpPr>
          <p:cNvPr id="3" name="Title 2"/>
          <p:cNvSpPr>
            <a:spLocks noGrp="1"/>
          </p:cNvSpPr>
          <p:nvPr>
            <p:ph type="title"/>
          </p:nvPr>
        </p:nvSpPr>
        <p:spPr/>
        <p:txBody>
          <a:bodyPr>
            <a:normAutofit/>
          </a:bodyPr>
          <a:lstStyle/>
          <a:p>
            <a:r>
              <a:rPr lang="en-GB" sz="2400" dirty="0"/>
              <a:t>LO3 - Be able to create an interactive media </a:t>
            </a:r>
            <a:br>
              <a:rPr lang="en-GB" sz="2400" dirty="0"/>
            </a:br>
            <a:r>
              <a:rPr lang="en-GB" sz="2400" dirty="0"/>
              <a:t>product following industry practice </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5"/>
            <a:ext cx="8712968" cy="5112567"/>
          </a:xfrm>
        </p:spPr>
        <p:txBody>
          <a:bodyPr>
            <a:noAutofit/>
          </a:bodyPr>
          <a:lstStyle/>
          <a:p>
            <a:r>
              <a:rPr lang="en-GB" sz="1220" dirty="0" smtClean="0"/>
              <a:t>Now that all the elements have been gathered and stored, it is essential to the client and to the running of the program </a:t>
            </a:r>
            <a:r>
              <a:rPr lang="en-GB" sz="1220" dirty="0" smtClean="0"/>
              <a:t>on your and other machines </a:t>
            </a:r>
            <a:r>
              <a:rPr lang="en-GB" sz="1220" dirty="0" smtClean="0"/>
              <a:t>that all elements are stored in a location that is appropriate so that relative pathing with the package can access these files without the convention of renaming them. </a:t>
            </a:r>
          </a:p>
          <a:p>
            <a:r>
              <a:rPr lang="en-GB" sz="1220" dirty="0" smtClean="0"/>
              <a:t>Standard conventions for file names and locations include:</a:t>
            </a:r>
          </a:p>
          <a:p>
            <a:pPr lvl="1"/>
            <a:r>
              <a:rPr lang="en-GB" sz="1220" dirty="0" smtClean="0"/>
              <a:t>Folder names for each separate file format or Media Element (Pictures in picture Folder, Animations in Animation folder etc.)</a:t>
            </a:r>
          </a:p>
          <a:p>
            <a:pPr lvl="1"/>
            <a:r>
              <a:rPr lang="en-GB" sz="1220" dirty="0" smtClean="0"/>
              <a:t>File Names should be obvious (Badger image.jpg not bgrpiclol.bmp)</a:t>
            </a:r>
          </a:p>
          <a:p>
            <a:pPr lvl="1"/>
            <a:r>
              <a:rPr lang="en-GB" sz="1220" dirty="0" smtClean="0"/>
              <a:t>File Names should be short but not too short, convention is between 8 and 15 letters.</a:t>
            </a:r>
          </a:p>
          <a:p>
            <a:pPr lvl="1"/>
            <a:r>
              <a:rPr lang="en-GB" sz="1220" dirty="0" smtClean="0"/>
              <a:t>For Web Pages file and folder names should try to avoid spaces.</a:t>
            </a:r>
          </a:p>
          <a:p>
            <a:pPr lvl="1"/>
            <a:r>
              <a:rPr lang="en-GB" sz="1220" dirty="0" smtClean="0"/>
              <a:t>Files should be small in size as long as it does not reduce image, video or sound quality.</a:t>
            </a:r>
          </a:p>
          <a:p>
            <a:pPr lvl="1"/>
            <a:r>
              <a:rPr lang="en-GB" sz="1220" dirty="0" smtClean="0"/>
              <a:t>Animations should be 16 frames per second or more and contain at least 4 states.</a:t>
            </a:r>
          </a:p>
          <a:p>
            <a:pPr lvl="1"/>
            <a:r>
              <a:rPr lang="en-GB" sz="1220" dirty="0" smtClean="0"/>
              <a:t>Sound files should be saved as MP3 to increase compatibility.</a:t>
            </a:r>
            <a:endParaRPr lang="en-GB" sz="1220" dirty="0" smtClean="0"/>
          </a:p>
          <a:p>
            <a:pPr lvl="1"/>
            <a:r>
              <a:rPr lang="en-GB" sz="1220" dirty="0" smtClean="0"/>
              <a:t>Video files should be AVI, WMV or MP4, not QTM or M4A.</a:t>
            </a:r>
          </a:p>
          <a:p>
            <a:pPr lvl="1"/>
            <a:r>
              <a:rPr lang="en-GB" sz="1220" dirty="0" smtClean="0"/>
              <a:t>Images like Videos should be proportional (usually 4:3 if possible)</a:t>
            </a:r>
          </a:p>
          <a:p>
            <a:pPr lvl="1"/>
            <a:r>
              <a:rPr lang="en-GB" sz="1220" dirty="0" smtClean="0"/>
              <a:t>Animation backgrounds should be transparent if possible.</a:t>
            </a:r>
          </a:p>
          <a:p>
            <a:pPr lvl="1"/>
            <a:r>
              <a:rPr lang="en-GB" sz="1220" dirty="0" smtClean="0"/>
              <a:t>Animations should be saved as .GIF format.</a:t>
            </a:r>
          </a:p>
          <a:p>
            <a:pPr lvl="1"/>
            <a:r>
              <a:rPr lang="en-GB" sz="1220" dirty="0" smtClean="0"/>
              <a:t>Text files should be saved as .TXT</a:t>
            </a:r>
          </a:p>
          <a:p>
            <a:pPr marL="109728" indent="0">
              <a:buNone/>
            </a:pPr>
            <a:r>
              <a:rPr lang="en-GB" sz="1220" b="1" dirty="0" smtClean="0"/>
              <a:t>Task 1 – P3.1 – </a:t>
            </a:r>
            <a:r>
              <a:rPr lang="en-GB" sz="1220" dirty="0" smtClean="0"/>
              <a:t>Evidence the creation of a folder structure with Sub folders for all the elements within your Multimedia product. Explain the need for this in terms of file security, compatibility and ease of production.</a:t>
            </a:r>
          </a:p>
          <a:p>
            <a:pPr marL="109728" indent="0">
              <a:buNone/>
            </a:pPr>
            <a:r>
              <a:rPr lang="en-GB" sz="1220" b="1" dirty="0" smtClean="0"/>
              <a:t>Task 2 – P3.2 –</a:t>
            </a:r>
            <a:r>
              <a:rPr lang="en-GB" sz="1220" dirty="0" smtClean="0"/>
              <a:t> Evidence that the files saved within the folders are appropriately </a:t>
            </a:r>
            <a:r>
              <a:rPr lang="en-GB" sz="1220" dirty="0"/>
              <a:t>named. Explain the need for this in terms of file security, compatibility and ease of production</a:t>
            </a:r>
            <a:r>
              <a:rPr lang="en-GB" sz="1220" dirty="0" smtClean="0"/>
              <a:t>.</a:t>
            </a:r>
            <a:endParaRPr lang="en-GB" sz="1220" dirty="0"/>
          </a:p>
          <a:p>
            <a:pPr marL="109728" indent="0">
              <a:buNone/>
            </a:pPr>
            <a:r>
              <a:rPr lang="en-GB" sz="1220" b="1" dirty="0" smtClean="0"/>
              <a:t>Task 3 – P3.3 - </a:t>
            </a:r>
            <a:r>
              <a:rPr lang="en-GB" sz="1220" dirty="0" smtClean="0"/>
              <a:t>Evidence that your files and folders have been backup up to a secure location over a period of time. </a:t>
            </a:r>
            <a:r>
              <a:rPr lang="en-GB" sz="1220" dirty="0"/>
              <a:t>Explain the need for this in terms of file security, </a:t>
            </a:r>
            <a:r>
              <a:rPr lang="en-GB" sz="1220" dirty="0" smtClean="0"/>
              <a:t>production needs and meeting deadlines.</a:t>
            </a:r>
            <a:endParaRPr lang="en-GB" sz="1220" dirty="0"/>
          </a:p>
        </p:txBody>
      </p:sp>
      <p:sp>
        <p:nvSpPr>
          <p:cNvPr id="3" name="Title 2"/>
          <p:cNvSpPr>
            <a:spLocks noGrp="1"/>
          </p:cNvSpPr>
          <p:nvPr>
            <p:ph type="title"/>
          </p:nvPr>
        </p:nvSpPr>
        <p:spPr>
          <a:xfrm>
            <a:off x="230832" y="116632"/>
            <a:ext cx="8733656" cy="648072"/>
          </a:xfrm>
        </p:spPr>
        <p:txBody>
          <a:bodyPr>
            <a:noAutofit/>
          </a:bodyPr>
          <a:lstStyle/>
          <a:p>
            <a:r>
              <a:rPr lang="en-GB" sz="2400" dirty="0"/>
              <a:t>LO3 - </a:t>
            </a:r>
            <a:r>
              <a:rPr lang="en-GB" sz="2400" dirty="0" smtClean="0"/>
              <a:t>Can </a:t>
            </a:r>
            <a:r>
              <a:rPr lang="en-GB" sz="2400" dirty="0"/>
              <a:t>interactive media </a:t>
            </a:r>
            <a:r>
              <a:rPr lang="en-GB" sz="2400" dirty="0" smtClean="0"/>
              <a:t>product – Project </a:t>
            </a:r>
            <a:r>
              <a:rPr lang="en-GB" sz="2400" dirty="0" smtClean="0"/>
              <a:t>Structure</a:t>
            </a:r>
            <a:endParaRPr lang="en-GB" sz="2400" dirty="0"/>
          </a:p>
        </p:txBody>
      </p:sp>
    </p:spTree>
    <p:extLst>
      <p:ext uri="{BB962C8B-B14F-4D97-AF65-F5344CB8AC3E}">
        <p14:creationId xmlns:p14="http://schemas.microsoft.com/office/powerpoint/2010/main" val="1067788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76064"/>
          </a:xfrm>
        </p:spPr>
        <p:txBody>
          <a:bodyPr>
            <a:noAutofit/>
          </a:bodyPr>
          <a:lstStyle/>
          <a:p>
            <a:r>
              <a:rPr lang="en-GB" sz="2200" dirty="0"/>
              <a:t>LO3 - </a:t>
            </a:r>
            <a:r>
              <a:rPr lang="en-GB" sz="2200" dirty="0" smtClean="0"/>
              <a:t>Can </a:t>
            </a:r>
            <a:r>
              <a:rPr lang="en-GB" sz="2200" dirty="0"/>
              <a:t>interactive media </a:t>
            </a:r>
            <a:r>
              <a:rPr lang="en-GB" sz="2200" dirty="0" smtClean="0"/>
              <a:t>product – Project </a:t>
            </a:r>
            <a:r>
              <a:rPr lang="en-GB" sz="2200" dirty="0" smtClean="0"/>
              <a:t>management</a:t>
            </a:r>
            <a:endParaRPr lang="en-GB" sz="2200" dirty="0"/>
          </a:p>
        </p:txBody>
      </p:sp>
      <p:sp>
        <p:nvSpPr>
          <p:cNvPr id="16" name="Content Placeholder 1"/>
          <p:cNvSpPr txBox="1">
            <a:spLocks/>
          </p:cNvSpPr>
          <p:nvPr/>
        </p:nvSpPr>
        <p:spPr>
          <a:xfrm>
            <a:off x="214282" y="692696"/>
            <a:ext cx="8606190" cy="4608512"/>
          </a:xfrm>
          <a:prstGeom prst="rect">
            <a:avLst/>
          </a:prstGeom>
        </p:spPr>
        <p:txBody>
          <a:bodyPr vert="horz">
            <a:normAutofit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55588" indent="-255588"/>
            <a:r>
              <a:rPr lang="en-GB" sz="1800" dirty="0" smtClean="0"/>
              <a:t>Now the elements are gathered and ready, the </a:t>
            </a:r>
            <a:br>
              <a:rPr lang="en-GB" sz="1800" dirty="0" smtClean="0"/>
            </a:br>
            <a:r>
              <a:rPr lang="en-GB" sz="1800" dirty="0" smtClean="0"/>
              <a:t>project is ready to begin. You will need to </a:t>
            </a:r>
            <a:br>
              <a:rPr lang="en-GB" sz="1800" dirty="0" smtClean="0"/>
            </a:br>
            <a:r>
              <a:rPr lang="en-GB" sz="1800" dirty="0" smtClean="0"/>
              <a:t>demonstrate this by producing plans and </a:t>
            </a:r>
            <a:br>
              <a:rPr lang="en-GB" sz="1800" dirty="0" smtClean="0"/>
            </a:br>
            <a:r>
              <a:rPr lang="en-GB" sz="1800" dirty="0" smtClean="0"/>
              <a:t>schedules. A Gantt chart is a plan of action for </a:t>
            </a:r>
            <a:br>
              <a:rPr lang="en-GB" sz="1800" dirty="0" smtClean="0"/>
            </a:br>
            <a:r>
              <a:rPr lang="en-GB" sz="1800" dirty="0" smtClean="0"/>
              <a:t>a project, using this you can see what tasks </a:t>
            </a:r>
            <a:br>
              <a:rPr lang="en-GB" sz="1800" dirty="0" smtClean="0"/>
            </a:br>
            <a:r>
              <a:rPr lang="en-GB" sz="1800" dirty="0" smtClean="0"/>
              <a:t>need to be done by a certain date and what </a:t>
            </a:r>
            <a:br>
              <a:rPr lang="en-GB" sz="1800" dirty="0" smtClean="0"/>
            </a:br>
            <a:r>
              <a:rPr lang="en-GB" sz="1800" dirty="0" smtClean="0"/>
              <a:t>concurrent tasks should be happening and if </a:t>
            </a:r>
            <a:br>
              <a:rPr lang="en-GB" sz="1800" dirty="0" smtClean="0"/>
            </a:br>
            <a:r>
              <a:rPr lang="en-GB" sz="1800" dirty="0" smtClean="0"/>
              <a:t>there are any tasks that need to be performed before the next begins.</a:t>
            </a:r>
          </a:p>
          <a:p>
            <a:pPr marL="255588" lvl="1" indent="-255588"/>
            <a:r>
              <a:rPr lang="en-GB" sz="1800" dirty="0" smtClean="0"/>
              <a:t>For example you can’t build a roof of a house without first building the walls. Remember you can have certain tasks being performed at the same time.</a:t>
            </a:r>
          </a:p>
          <a:p>
            <a:pPr marL="255588" indent="-255588"/>
            <a:r>
              <a:rPr lang="en-GB" sz="1800" dirty="0" smtClean="0"/>
              <a:t>You might want to produce this in Excel.</a:t>
            </a:r>
            <a:endParaRPr lang="en-GB" sz="1800" b="1" u="sng" dirty="0" smtClean="0"/>
          </a:p>
          <a:p>
            <a:pPr marL="255588" indent="-255588"/>
            <a:r>
              <a:rPr lang="en-GB" sz="1800" b="1" u="sng" dirty="0" smtClean="0"/>
              <a:t>HINT</a:t>
            </a:r>
            <a:r>
              <a:rPr lang="en-GB" sz="1800" b="1" dirty="0" smtClean="0"/>
              <a:t> – Look at your Unit 17 – Checklist (what activities do you need to do?)</a:t>
            </a:r>
            <a:r>
              <a:rPr lang="en-GB" sz="1800" b="1" dirty="0"/>
              <a:t> </a:t>
            </a:r>
            <a:endParaRPr lang="en-GB" sz="1800" b="1" dirty="0" smtClean="0"/>
          </a:p>
          <a:p>
            <a:pPr marL="0" indent="0">
              <a:buNone/>
            </a:pPr>
            <a:r>
              <a:rPr lang="en-GB" sz="1800" b="1" dirty="0" smtClean="0"/>
              <a:t>Task </a:t>
            </a:r>
            <a:r>
              <a:rPr lang="en-GB" sz="1800" b="1" dirty="0"/>
              <a:t>4 – P3.4 - </a:t>
            </a:r>
            <a:r>
              <a:rPr lang="en-GB" sz="1800" dirty="0"/>
              <a:t>Create a GANTT chart to illustrate your action plan</a:t>
            </a:r>
            <a:r>
              <a:rPr lang="en-GB" sz="1800" dirty="0" smtClean="0"/>
              <a:t>.</a:t>
            </a:r>
          </a:p>
          <a:p>
            <a:pPr marL="0" indent="0">
              <a:buNone/>
            </a:pPr>
            <a:r>
              <a:rPr lang="en-GB" sz="1800" b="1" dirty="0" smtClean="0"/>
              <a:t>Task 5 – P3.5 – </a:t>
            </a:r>
            <a:r>
              <a:rPr lang="en-GB" sz="1800" dirty="0" smtClean="0"/>
              <a:t>Create a time plan table using that takes into consideration Milestones and dependencies for the project based on your Gantt Chart.</a:t>
            </a:r>
          </a:p>
          <a:p>
            <a:pPr marL="0" indent="0">
              <a:buNone/>
            </a:pPr>
            <a:endParaRPr lang="en-GB" sz="1800" dirty="0"/>
          </a:p>
          <a:p>
            <a:pPr marL="255588" indent="-255588"/>
            <a:endParaRPr lang="en-GB" sz="1800" b="1" dirty="0" smtClean="0"/>
          </a:p>
          <a:p>
            <a:pPr marL="255588" indent="-255588"/>
            <a:endParaRPr lang="en-GB" sz="1800" dirty="0" smtClean="0"/>
          </a:p>
          <a:p>
            <a:pPr marL="255588" indent="-255588"/>
            <a:endParaRPr lang="en-GB" sz="1800" b="1" dirty="0" smtClean="0"/>
          </a:p>
          <a:p>
            <a:pPr marL="255588" indent="-255588"/>
            <a:endParaRPr lang="en-GB" sz="1800" b="1" dirty="0" smtClean="0"/>
          </a:p>
        </p:txBody>
      </p:sp>
      <p:graphicFrame>
        <p:nvGraphicFramePr>
          <p:cNvPr id="17" name="Table 16"/>
          <p:cNvGraphicFramePr>
            <a:graphicFrameLocks noGrp="1"/>
          </p:cNvGraphicFramePr>
          <p:nvPr>
            <p:extLst>
              <p:ext uri="{D42A27DB-BD31-4B8C-83A1-F6EECF244321}">
                <p14:modId xmlns:p14="http://schemas.microsoft.com/office/powerpoint/2010/main" val="2707476652"/>
              </p:ext>
            </p:extLst>
          </p:nvPr>
        </p:nvGraphicFramePr>
        <p:xfrm>
          <a:off x="145174" y="5445224"/>
          <a:ext cx="8858320" cy="883920"/>
        </p:xfrm>
        <a:graphic>
          <a:graphicData uri="http://schemas.openxmlformats.org/drawingml/2006/table">
            <a:tbl>
              <a:tblPr firstRow="1" bandRow="1">
                <a:tableStyleId>{5C22544A-7EE6-4342-B048-85BDC9FD1C3A}</a:tableStyleId>
              </a:tblPr>
              <a:tblGrid>
                <a:gridCol w="792088"/>
                <a:gridCol w="1080120"/>
                <a:gridCol w="1008112"/>
                <a:gridCol w="1008112"/>
                <a:gridCol w="1152128"/>
                <a:gridCol w="1296144"/>
                <a:gridCol w="1296144"/>
                <a:gridCol w="1225472"/>
              </a:tblGrid>
              <a:tr h="410779">
                <a:tc>
                  <a:txBody>
                    <a:bodyPr/>
                    <a:lstStyle/>
                    <a:p>
                      <a:pPr algn="ctr"/>
                      <a:r>
                        <a:rPr lang="en-GB" sz="1400" b="1" dirty="0" smtClean="0">
                          <a:solidFill>
                            <a:schemeClr val="tx1"/>
                          </a:solidFill>
                          <a:latin typeface="Calibri" pitchFamily="34" charset="0"/>
                          <a:cs typeface="Calibri" pitchFamily="34" charset="0"/>
                        </a:rPr>
                        <a:t>Task No</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Task Description</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Resources</a:t>
                      </a:r>
                      <a:r>
                        <a:rPr lang="en-GB" sz="1400" b="1" baseline="0" dirty="0" smtClean="0">
                          <a:solidFill>
                            <a:schemeClr val="tx1"/>
                          </a:solidFill>
                          <a:latin typeface="Calibri" pitchFamily="34" charset="0"/>
                          <a:cs typeface="Calibri" pitchFamily="34" charset="0"/>
                        </a:rPr>
                        <a:t> Needed</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Start</a:t>
                      </a:r>
                      <a:r>
                        <a:rPr lang="en-GB" sz="1400" b="1" baseline="0" dirty="0" smtClean="0">
                          <a:solidFill>
                            <a:schemeClr val="tx1"/>
                          </a:solidFill>
                          <a:latin typeface="Calibri" pitchFamily="34" charset="0"/>
                          <a:cs typeface="Calibri" pitchFamily="34" charset="0"/>
                        </a:rPr>
                        <a:t> Date</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Finish Date</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Milestones</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Dependencies</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Feedback and Outcome</a:t>
                      </a:r>
                      <a:endParaRPr lang="en-GB" sz="1400" b="1" dirty="0">
                        <a:solidFill>
                          <a:schemeClr val="tx1"/>
                        </a:solidFill>
                        <a:latin typeface="Calibri" pitchFamily="34" charset="0"/>
                        <a:cs typeface="Calibri" pitchFamily="34" charset="0"/>
                      </a:endParaRPr>
                    </a:p>
                  </a:txBody>
                  <a:tcPr anchor="ctr"/>
                </a:tc>
              </a:tr>
              <a:tr h="289962">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c>
                  <a:txBody>
                    <a:bodyPr/>
                    <a:lstStyle/>
                    <a:p>
                      <a:pPr algn="ctr"/>
                      <a:endParaRPr lang="en-GB" b="1" dirty="0">
                        <a:solidFill>
                          <a:schemeClr val="tx1"/>
                        </a:solidFill>
                        <a:latin typeface="Calibri" pitchFamily="34" charset="0"/>
                        <a:cs typeface="Calibri" pitchFamily="34" charset="0"/>
                      </a:endParaRPr>
                    </a:p>
                  </a:txBody>
                  <a:tcPr anchor="ctr"/>
                </a:tc>
              </a:tr>
            </a:tbl>
          </a:graphicData>
        </a:graphic>
      </p:graphicFrame>
      <p:pic>
        <p:nvPicPr>
          <p:cNvPr id="18" name="Picture 2" descr="http://www1bpt.bridgeport.edu/sed/projects/cs597/unfiled/zhipingli/Gantt.gif"/>
          <p:cNvPicPr>
            <a:picLocks noChangeAspect="1" noChangeArrowheads="1"/>
          </p:cNvPicPr>
          <p:nvPr/>
        </p:nvPicPr>
        <p:blipFill>
          <a:blip r:embed="rId2" cstate="print"/>
          <a:srcRect/>
          <a:stretch>
            <a:fillRect/>
          </a:stretch>
        </p:blipFill>
        <p:spPr bwMode="auto">
          <a:xfrm>
            <a:off x="5982682" y="692696"/>
            <a:ext cx="3051485" cy="1564625"/>
          </a:xfrm>
          <a:prstGeom prst="rect">
            <a:avLst/>
          </a:prstGeom>
          <a:noFill/>
        </p:spPr>
      </p:pic>
    </p:spTree>
    <p:extLst>
      <p:ext uri="{BB962C8B-B14F-4D97-AF65-F5344CB8AC3E}">
        <p14:creationId xmlns:p14="http://schemas.microsoft.com/office/powerpoint/2010/main" val="29445357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2696"/>
            <a:ext cx="8568952" cy="5688632"/>
          </a:xfrm>
        </p:spPr>
        <p:txBody>
          <a:bodyPr>
            <a:normAutofit/>
          </a:bodyPr>
          <a:lstStyle/>
          <a:p>
            <a:pPr marL="0" indent="0">
              <a:buNone/>
            </a:pPr>
            <a:r>
              <a:rPr lang="en-GB" sz="2000" b="1" dirty="0" smtClean="0"/>
              <a:t>Task </a:t>
            </a:r>
            <a:r>
              <a:rPr lang="en-GB" sz="2000" b="1" dirty="0" smtClean="0"/>
              <a:t>6 - P3.6 – </a:t>
            </a:r>
            <a:r>
              <a:rPr lang="en-GB" sz="2000" dirty="0" smtClean="0"/>
              <a:t>Evidence the </a:t>
            </a:r>
            <a:r>
              <a:rPr lang="en-GB" sz="2000" dirty="0" smtClean="0"/>
              <a:t>Creation of </a:t>
            </a:r>
            <a:r>
              <a:rPr lang="en-GB" sz="2000" dirty="0" smtClean="0"/>
              <a:t>the multimedia product you have designed, using the multimedia elements you have </a:t>
            </a:r>
            <a:r>
              <a:rPr lang="en-GB" sz="2000" dirty="0" smtClean="0"/>
              <a:t>created/edited.</a:t>
            </a:r>
            <a:endParaRPr lang="en-GB" sz="2000" dirty="0" smtClean="0"/>
          </a:p>
          <a:p>
            <a:r>
              <a:rPr lang="en-GB" sz="2000" dirty="0" smtClean="0"/>
              <a:t>Print screen each page and explain how it works and identify all areas covered</a:t>
            </a:r>
          </a:p>
          <a:p>
            <a:pPr lvl="1"/>
            <a:r>
              <a:rPr lang="en-GB" sz="2000" dirty="0" smtClean="0"/>
              <a:t>Explain each stage and explain how you used appropriate file formats in this production process.</a:t>
            </a:r>
          </a:p>
          <a:p>
            <a:pPr lvl="1"/>
            <a:endParaRPr lang="en-GB" sz="2000" dirty="0"/>
          </a:p>
          <a:p>
            <a:pPr lvl="1"/>
            <a:endParaRPr lang="en-GB" sz="2000" dirty="0" smtClean="0"/>
          </a:p>
          <a:p>
            <a:pPr lvl="1"/>
            <a:endParaRPr lang="en-GB" sz="2000" dirty="0"/>
          </a:p>
          <a:p>
            <a:pPr lvl="1"/>
            <a:endParaRPr lang="en-GB" sz="2000" dirty="0" smtClean="0"/>
          </a:p>
          <a:p>
            <a:pPr marL="0" indent="0">
              <a:buNone/>
            </a:pPr>
            <a:r>
              <a:rPr lang="en-GB" sz="2000" b="1" dirty="0" smtClean="0"/>
              <a:t>Task 7 </a:t>
            </a:r>
            <a:r>
              <a:rPr lang="en-GB" sz="2000" b="1" dirty="0"/>
              <a:t>– </a:t>
            </a:r>
            <a:r>
              <a:rPr lang="en-GB" sz="2000" b="1" dirty="0" smtClean="0"/>
              <a:t>P3.7</a:t>
            </a:r>
            <a:r>
              <a:rPr lang="en-GB" sz="2000" dirty="0" smtClean="0"/>
              <a:t> </a:t>
            </a:r>
            <a:r>
              <a:rPr lang="en-GB" sz="2000" dirty="0"/>
              <a:t>– Illustrate a variety of interactive features used within the multimedia </a:t>
            </a:r>
            <a:r>
              <a:rPr lang="en-GB" sz="2000" dirty="0" smtClean="0"/>
              <a:t>product.</a:t>
            </a:r>
          </a:p>
          <a:p>
            <a:pPr marL="0" indent="0">
              <a:buNone/>
            </a:pPr>
            <a:endParaRPr lang="en-GB" sz="2000" dirty="0"/>
          </a:p>
          <a:p>
            <a:pPr marL="0" indent="0">
              <a:buNone/>
            </a:pPr>
            <a:endParaRPr lang="en-GB" sz="2000" dirty="0"/>
          </a:p>
          <a:p>
            <a:pPr lvl="1"/>
            <a:endParaRPr lang="en-GB" sz="2000" dirty="0" smtClean="0"/>
          </a:p>
          <a:p>
            <a:pPr lvl="1"/>
            <a:endParaRPr lang="en-GB" sz="1600" dirty="0"/>
          </a:p>
        </p:txBody>
      </p:sp>
      <p:sp>
        <p:nvSpPr>
          <p:cNvPr id="16"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LO3 - Can interactive media product – Project Production</a:t>
            </a:r>
            <a:endParaRPr lang="en-GB" sz="2200" dirty="0"/>
          </a:p>
        </p:txBody>
      </p:sp>
      <p:graphicFrame>
        <p:nvGraphicFramePr>
          <p:cNvPr id="4" name="Table 3"/>
          <p:cNvGraphicFramePr>
            <a:graphicFrameLocks noGrp="1"/>
          </p:cNvGraphicFramePr>
          <p:nvPr>
            <p:extLst>
              <p:ext uri="{D42A27DB-BD31-4B8C-83A1-F6EECF244321}">
                <p14:modId xmlns:p14="http://schemas.microsoft.com/office/powerpoint/2010/main" val="1629943857"/>
              </p:ext>
            </p:extLst>
          </p:nvPr>
        </p:nvGraphicFramePr>
        <p:xfrm>
          <a:off x="230832" y="3068960"/>
          <a:ext cx="8568953" cy="1010920"/>
        </p:xfrm>
        <a:graphic>
          <a:graphicData uri="http://schemas.openxmlformats.org/drawingml/2006/table">
            <a:tbl>
              <a:tblPr firstRow="1" bandRow="1">
                <a:tableStyleId>{5C22544A-7EE6-4342-B048-85BDC9FD1C3A}</a:tableStyleId>
              </a:tblPr>
              <a:tblGrid>
                <a:gridCol w="1245062"/>
                <a:gridCol w="2050690"/>
                <a:gridCol w="1611256"/>
                <a:gridCol w="1645720"/>
                <a:gridCol w="2016225"/>
              </a:tblGrid>
              <a:tr h="370840">
                <a:tc>
                  <a:txBody>
                    <a:bodyPr/>
                    <a:lstStyle/>
                    <a:p>
                      <a:pPr algn="ctr"/>
                      <a:r>
                        <a:rPr lang="en-US" sz="1800" b="1" dirty="0" smtClean="0">
                          <a:solidFill>
                            <a:schemeClr val="tx1"/>
                          </a:solidFill>
                          <a:latin typeface="Calibri" pitchFamily="34" charset="0"/>
                          <a:ea typeface="Times New Roman"/>
                          <a:cs typeface="Calibri" pitchFamily="34" charset="0"/>
                        </a:rPr>
                        <a:t>Text</a:t>
                      </a:r>
                      <a:endParaRPr lang="en-GB"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Graphics</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algn="ctr"/>
                      <a:r>
                        <a:rPr lang="en-US" sz="1800" b="1" dirty="0" smtClean="0">
                          <a:solidFill>
                            <a:schemeClr val="tx1"/>
                          </a:solidFill>
                          <a:latin typeface="Calibri" pitchFamily="34" charset="0"/>
                          <a:ea typeface="Times New Roman"/>
                          <a:cs typeface="Calibri" pitchFamily="34" charset="0"/>
                        </a:rPr>
                        <a:t>Animations</a:t>
                      </a:r>
                      <a:endParaRPr lang="en-GB"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Sounds</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Range of Videos</a:t>
                      </a:r>
                    </a:p>
                  </a:txBody>
                  <a:tcPr/>
                </a:tc>
              </a:tr>
              <a:tr h="370840">
                <a:tc>
                  <a:txBody>
                    <a:bodyPr/>
                    <a:lstStyle/>
                    <a:p>
                      <a:pPr algn="ctr"/>
                      <a:r>
                        <a:rPr lang="en-US" sz="1800" b="1" dirty="0" smtClean="0">
                          <a:solidFill>
                            <a:schemeClr val="tx1"/>
                          </a:solidFill>
                          <a:latin typeface="Calibri" pitchFamily="34" charset="0"/>
                          <a:ea typeface="Times New Roman"/>
                          <a:cs typeface="Calibri" pitchFamily="34" charset="0"/>
                        </a:rPr>
                        <a:t>Audio Files</a:t>
                      </a:r>
                      <a:endParaRPr lang="en-GB"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Multimedia Effects</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Interactive Elements</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Diagrams/ Charts</a:t>
                      </a:r>
                      <a:endParaRPr lang="en-GB" sz="1800" b="1" dirty="0" smtClean="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Calibri" pitchFamily="34" charset="0"/>
                          <a:ea typeface="Times New Roman"/>
                          <a:cs typeface="Calibri" pitchFamily="34" charset="0"/>
                        </a:rPr>
                        <a:t>Interactive element</a:t>
                      </a:r>
                      <a:endParaRPr lang="en-GB" sz="1800" b="1" dirty="0" smtClean="0">
                        <a:solidFill>
                          <a:schemeClr val="tx1"/>
                        </a:solidFill>
                        <a:latin typeface="Calibri" pitchFamily="34" charset="0"/>
                        <a:ea typeface="Times New Roman"/>
                        <a:cs typeface="Calibri" pitchFamily="34" charset="0"/>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20132384"/>
              </p:ext>
            </p:extLst>
          </p:nvPr>
        </p:nvGraphicFramePr>
        <p:xfrm>
          <a:off x="230832" y="5229201"/>
          <a:ext cx="8517633" cy="432047"/>
        </p:xfrm>
        <a:graphic>
          <a:graphicData uri="http://schemas.openxmlformats.org/drawingml/2006/table">
            <a:tbl>
              <a:tblPr firstRow="1" bandRow="1">
                <a:tableStyleId>{5C22544A-7EE6-4342-B048-85BDC9FD1C3A}</a:tableStyleId>
              </a:tblPr>
              <a:tblGrid>
                <a:gridCol w="2973016"/>
                <a:gridCol w="2705406"/>
                <a:gridCol w="2839211"/>
              </a:tblGrid>
              <a:tr h="4320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Your external hyperlinks</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Interactive game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Timelines</a:t>
                      </a:r>
                      <a:endParaRPr kumimoji="0" lang="en-GB" sz="1800" b="1" kern="1200" dirty="0">
                        <a:solidFill>
                          <a:schemeClr val="tx1"/>
                        </a:solidFill>
                        <a:latin typeface="Calibri" pitchFamily="34" charset="0"/>
                        <a:ea typeface="Times New Roman"/>
                        <a:cs typeface="Calibri" pitchFamily="34" charset="0"/>
                      </a:endParaRPr>
                    </a:p>
                  </a:txBody>
                  <a:tcPr/>
                </a:tc>
              </a:tr>
            </a:tbl>
          </a:graphicData>
        </a:graphic>
      </p:graphicFrame>
    </p:spTree>
    <p:extLst>
      <p:ext uri="{BB962C8B-B14F-4D97-AF65-F5344CB8AC3E}">
        <p14:creationId xmlns:p14="http://schemas.microsoft.com/office/powerpoint/2010/main" val="1067455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2696"/>
            <a:ext cx="8568952" cy="5184576"/>
          </a:xfrm>
        </p:spPr>
        <p:txBody>
          <a:bodyPr>
            <a:normAutofit/>
          </a:bodyPr>
          <a:lstStyle/>
          <a:p>
            <a:pPr marL="0" indent="0">
              <a:buNone/>
            </a:pPr>
            <a:r>
              <a:rPr lang="en-GB" sz="1800" dirty="0"/>
              <a:t>There is a range of standard features the client has specified that </a:t>
            </a:r>
            <a:r>
              <a:rPr lang="en-GB" sz="1800" dirty="0" smtClean="0"/>
              <a:t>need to be evident </a:t>
            </a:r>
            <a:r>
              <a:rPr lang="en-GB" sz="1800" dirty="0"/>
              <a:t>within the production that will need to be evidenced. </a:t>
            </a:r>
          </a:p>
          <a:p>
            <a:pPr marL="0" indent="0">
              <a:buNone/>
            </a:pPr>
            <a:r>
              <a:rPr lang="en-GB" sz="1800" b="1" dirty="0" smtClean="0"/>
              <a:t>Task 8 – P3.8 </a:t>
            </a:r>
            <a:r>
              <a:rPr lang="en-GB" sz="1800" dirty="0"/>
              <a:t>–</a:t>
            </a:r>
            <a:r>
              <a:rPr lang="en-GB" sz="1800" b="1" dirty="0"/>
              <a:t> </a:t>
            </a:r>
            <a:r>
              <a:rPr lang="en-GB" sz="1800" dirty="0"/>
              <a:t>Illustrate the use of a navigation system within the multimedia product</a:t>
            </a:r>
          </a:p>
          <a:p>
            <a:r>
              <a:rPr lang="en-GB" sz="1800" dirty="0"/>
              <a:t>Print screen evidence of the navigation system </a:t>
            </a:r>
            <a:r>
              <a:rPr lang="en-GB" sz="1800" dirty="0" smtClean="0"/>
              <a:t>created. To </a:t>
            </a:r>
            <a:r>
              <a:rPr lang="en-GB" sz="1800" dirty="0"/>
              <a:t>achieve a higher grade, you need to consider the entire multimedia </a:t>
            </a:r>
            <a:r>
              <a:rPr lang="en-GB" sz="1800" dirty="0" smtClean="0"/>
              <a:t>product</a:t>
            </a:r>
          </a:p>
          <a:p>
            <a:r>
              <a:rPr lang="en-GB" sz="1800" dirty="0" smtClean="0"/>
              <a:t>Provide </a:t>
            </a:r>
            <a:r>
              <a:rPr lang="en-GB" sz="1800" dirty="0" smtClean="0"/>
              <a:t>evidence that you have done </a:t>
            </a:r>
            <a:r>
              <a:rPr lang="en-GB" sz="1800" dirty="0" smtClean="0"/>
              <a:t>this</a:t>
            </a:r>
          </a:p>
          <a:p>
            <a:pPr lvl="1"/>
            <a:endParaRPr lang="en-GB" sz="1800" dirty="0"/>
          </a:p>
          <a:p>
            <a:pPr lvl="1"/>
            <a:endParaRPr lang="en-GB" sz="1800" dirty="0" smtClean="0"/>
          </a:p>
          <a:p>
            <a:pPr marL="0" indent="0">
              <a:buNone/>
            </a:pPr>
            <a:r>
              <a:rPr lang="en-GB" sz="1800" b="1" dirty="0" smtClean="0"/>
              <a:t>Task 9 </a:t>
            </a:r>
            <a:r>
              <a:rPr lang="en-GB" sz="1800" b="1" dirty="0"/>
              <a:t>– </a:t>
            </a:r>
            <a:r>
              <a:rPr lang="en-GB" sz="1800" b="1" dirty="0" smtClean="0"/>
              <a:t>P3.9</a:t>
            </a:r>
            <a:r>
              <a:rPr lang="en-GB" sz="1800" dirty="0" smtClean="0"/>
              <a:t>– </a:t>
            </a:r>
            <a:r>
              <a:rPr lang="en-GB" sz="1800" dirty="0"/>
              <a:t>Illustrate </a:t>
            </a:r>
            <a:r>
              <a:rPr lang="en-GB" sz="1800" dirty="0" smtClean="0"/>
              <a:t>the use of a variety of Program features for the production of this project.</a:t>
            </a:r>
          </a:p>
          <a:p>
            <a:pPr marL="0" indent="0">
              <a:buNone/>
            </a:pPr>
            <a:endParaRPr lang="en-GB" sz="1800" dirty="0"/>
          </a:p>
          <a:p>
            <a:pPr marL="393192" lvl="1" indent="0">
              <a:buNone/>
            </a:pPr>
            <a:endParaRPr lang="en-GB" sz="1800" dirty="0" smtClean="0"/>
          </a:p>
          <a:p>
            <a:pPr marL="0" lvl="1" indent="0">
              <a:buNone/>
            </a:pPr>
            <a:r>
              <a:rPr lang="en-GB" sz="1800" b="1" dirty="0" smtClean="0"/>
              <a:t>Task 10 </a:t>
            </a:r>
            <a:r>
              <a:rPr lang="en-GB" sz="1800" b="1" dirty="0"/>
              <a:t>– </a:t>
            </a:r>
            <a:r>
              <a:rPr lang="en-GB" sz="1800" b="1" dirty="0" smtClean="0"/>
              <a:t>P3.10</a:t>
            </a:r>
            <a:r>
              <a:rPr lang="en-GB" sz="1800" dirty="0" smtClean="0"/>
              <a:t> </a:t>
            </a:r>
            <a:r>
              <a:rPr lang="en-GB" sz="1800" dirty="0"/>
              <a:t>– Illustrate the use of a variety of </a:t>
            </a:r>
            <a:r>
              <a:rPr lang="en-GB" sz="1800" dirty="0" smtClean="0"/>
              <a:t>Functional </a:t>
            </a:r>
            <a:r>
              <a:rPr lang="en-GB" sz="1800" dirty="0"/>
              <a:t>features for the production of this project</a:t>
            </a:r>
            <a:r>
              <a:rPr lang="en-GB" sz="1800" dirty="0" smtClean="0"/>
              <a:t>.</a:t>
            </a:r>
          </a:p>
          <a:p>
            <a:pPr marL="0" lvl="1" indent="0">
              <a:buNone/>
            </a:pPr>
            <a:endParaRPr lang="en-GB" sz="1800" dirty="0"/>
          </a:p>
          <a:p>
            <a:pPr lvl="1"/>
            <a:endParaRPr lang="en-GB" sz="1800" dirty="0"/>
          </a:p>
        </p:txBody>
      </p:sp>
      <p:sp>
        <p:nvSpPr>
          <p:cNvPr id="16"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LO3 - Can interactive media product – Project Production</a:t>
            </a:r>
            <a:endParaRPr lang="en-GB" sz="2200" dirty="0"/>
          </a:p>
        </p:txBody>
      </p:sp>
      <p:graphicFrame>
        <p:nvGraphicFramePr>
          <p:cNvPr id="4" name="Table 3"/>
          <p:cNvGraphicFramePr>
            <a:graphicFrameLocks noGrp="1"/>
          </p:cNvGraphicFramePr>
          <p:nvPr>
            <p:extLst>
              <p:ext uri="{D42A27DB-BD31-4B8C-83A1-F6EECF244321}">
                <p14:modId xmlns:p14="http://schemas.microsoft.com/office/powerpoint/2010/main" val="1959539294"/>
              </p:ext>
            </p:extLst>
          </p:nvPr>
        </p:nvGraphicFramePr>
        <p:xfrm>
          <a:off x="230832" y="2986152"/>
          <a:ext cx="8733656" cy="370840"/>
        </p:xfrm>
        <a:graphic>
          <a:graphicData uri="http://schemas.openxmlformats.org/drawingml/2006/table">
            <a:tbl>
              <a:tblPr firstRow="1" bandRow="1">
                <a:tableStyleId>{5C22544A-7EE6-4342-B048-85BDC9FD1C3A}</a:tableStyleId>
              </a:tblPr>
              <a:tblGrid>
                <a:gridCol w="2810806"/>
                <a:gridCol w="2563002"/>
                <a:gridCol w="3359848"/>
              </a:tblGrid>
              <a:tr h="370840">
                <a:tc>
                  <a:txBody>
                    <a:bodyPr/>
                    <a:lstStyle/>
                    <a:p>
                      <a:pPr algn="ctr"/>
                      <a:r>
                        <a:rPr kumimoji="0" lang="en-GB" sz="1800" b="1" kern="1200" dirty="0" smtClean="0">
                          <a:solidFill>
                            <a:schemeClr val="tx1"/>
                          </a:solidFill>
                          <a:latin typeface="Calibri" pitchFamily="34" charset="0"/>
                          <a:ea typeface="Times New Roman"/>
                          <a:cs typeface="Calibri" pitchFamily="34" charset="0"/>
                        </a:rPr>
                        <a:t>Creation of Page Buttons</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Creation of Menu Page</a:t>
                      </a:r>
                    </a:p>
                  </a:txBody>
                  <a:tcPr/>
                </a:tc>
                <a:tc>
                  <a:txBody>
                    <a:bodyPr/>
                    <a:lstStyle/>
                    <a:p>
                      <a:pPr algn="ctr"/>
                      <a:r>
                        <a:rPr kumimoji="0" lang="en-GB" sz="1800" b="1" kern="1200" dirty="0" smtClean="0">
                          <a:solidFill>
                            <a:schemeClr val="tx1"/>
                          </a:solidFill>
                          <a:latin typeface="Calibri" pitchFamily="34" charset="0"/>
                          <a:ea typeface="Times New Roman"/>
                          <a:cs typeface="Calibri" pitchFamily="34" charset="0"/>
                        </a:rPr>
                        <a:t>Creation of Alternative Pathways</a:t>
                      </a:r>
                      <a:endParaRPr kumimoji="0" lang="en-GB" sz="1800" b="1" kern="1200" dirty="0">
                        <a:solidFill>
                          <a:schemeClr val="tx1"/>
                        </a:solidFill>
                        <a:latin typeface="Calibri" pitchFamily="34" charset="0"/>
                        <a:ea typeface="Times New Roman"/>
                        <a:cs typeface="Calibri" pitchFamily="34" charset="0"/>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921769817"/>
              </p:ext>
            </p:extLst>
          </p:nvPr>
        </p:nvGraphicFramePr>
        <p:xfrm>
          <a:off x="255107" y="4138280"/>
          <a:ext cx="8709381" cy="432047"/>
        </p:xfrm>
        <a:graphic>
          <a:graphicData uri="http://schemas.openxmlformats.org/drawingml/2006/table">
            <a:tbl>
              <a:tblPr firstRow="1" bandRow="1">
                <a:tableStyleId>{5C22544A-7EE6-4342-B048-85BDC9FD1C3A}</a:tableStyleId>
              </a:tblPr>
              <a:tblGrid>
                <a:gridCol w="1868621"/>
                <a:gridCol w="2232248"/>
                <a:gridCol w="1705385"/>
                <a:gridCol w="2903127"/>
              </a:tblGrid>
              <a:tr h="4320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Timeline</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Menus</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Toolbars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Libraries</a:t>
                      </a:r>
                      <a:endParaRPr kumimoji="0" lang="en-GB" sz="1800" b="1" kern="1200" dirty="0">
                        <a:solidFill>
                          <a:schemeClr val="tx1"/>
                        </a:solidFill>
                        <a:latin typeface="Calibri" pitchFamily="34" charset="0"/>
                        <a:ea typeface="Times New Roman"/>
                        <a:cs typeface="Calibri" pitchFamily="34" charset="0"/>
                      </a:endParaRP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088271731"/>
              </p:ext>
            </p:extLst>
          </p:nvPr>
        </p:nvGraphicFramePr>
        <p:xfrm>
          <a:off x="251520" y="5362416"/>
          <a:ext cx="8733656" cy="370840"/>
        </p:xfrm>
        <a:graphic>
          <a:graphicData uri="http://schemas.openxmlformats.org/drawingml/2006/table">
            <a:tbl>
              <a:tblPr firstRow="1" bandRow="1">
                <a:tableStyleId>{5C22544A-7EE6-4342-B048-85BDC9FD1C3A}</a:tableStyleId>
              </a:tblPr>
              <a:tblGrid>
                <a:gridCol w="2016224"/>
                <a:gridCol w="2808312"/>
                <a:gridCol w="3909120"/>
              </a:tblGrid>
              <a:tr h="370840">
                <a:tc>
                  <a:txBody>
                    <a:bodyPr/>
                    <a:lstStyle/>
                    <a:p>
                      <a:pPr algn="ctr"/>
                      <a:r>
                        <a:rPr kumimoji="0" lang="en-GB" sz="1800" b="1" kern="1200" dirty="0" smtClean="0">
                          <a:solidFill>
                            <a:schemeClr val="tx1"/>
                          </a:solidFill>
                          <a:latin typeface="Calibri" pitchFamily="34" charset="0"/>
                          <a:ea typeface="Times New Roman"/>
                          <a:cs typeface="Calibri" pitchFamily="34" charset="0"/>
                        </a:rPr>
                        <a:t>Setting properties</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Applying transitions/Effects</a:t>
                      </a:r>
                    </a:p>
                  </a:txBody>
                  <a:tcPr/>
                </a:tc>
                <a:tc>
                  <a:txBody>
                    <a:bodyPr/>
                    <a:lstStyle/>
                    <a:p>
                      <a:pPr algn="ctr"/>
                      <a:r>
                        <a:rPr kumimoji="0" lang="en-GB" sz="1800" b="1" kern="1200" dirty="0" smtClean="0">
                          <a:solidFill>
                            <a:schemeClr val="tx1"/>
                          </a:solidFill>
                          <a:latin typeface="Calibri" pitchFamily="34" charset="0"/>
                          <a:ea typeface="Times New Roman"/>
                          <a:cs typeface="Calibri" pitchFamily="34" charset="0"/>
                        </a:rPr>
                        <a:t>Inserting/ importing and aligning text.</a:t>
                      </a:r>
                      <a:endParaRPr kumimoji="0" lang="en-GB" sz="1800" b="1" kern="1200" dirty="0">
                        <a:solidFill>
                          <a:schemeClr val="tx1"/>
                        </a:solidFill>
                        <a:latin typeface="Calibri" pitchFamily="34" charset="0"/>
                        <a:ea typeface="Times New Roman"/>
                        <a:cs typeface="Calibri" pitchFamily="34" charset="0"/>
                      </a:endParaRPr>
                    </a:p>
                  </a:txBody>
                  <a:tcPr/>
                </a:tc>
              </a:tr>
            </a:tbl>
          </a:graphicData>
        </a:graphic>
      </p:graphicFrame>
    </p:spTree>
    <p:extLst>
      <p:ext uri="{BB962C8B-B14F-4D97-AF65-F5344CB8AC3E}">
        <p14:creationId xmlns:p14="http://schemas.microsoft.com/office/powerpoint/2010/main" val="696761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2696"/>
            <a:ext cx="8568952" cy="5328592"/>
          </a:xfrm>
        </p:spPr>
        <p:txBody>
          <a:bodyPr>
            <a:noAutofit/>
          </a:bodyPr>
          <a:lstStyle/>
          <a:p>
            <a:pPr marL="0" indent="0">
              <a:buNone/>
            </a:pPr>
            <a:r>
              <a:rPr lang="en-GB" sz="1900" dirty="0"/>
              <a:t>There is a range of </a:t>
            </a:r>
            <a:r>
              <a:rPr lang="en-GB" sz="1900" dirty="0" smtClean="0"/>
              <a:t>more advanced features </a:t>
            </a:r>
            <a:r>
              <a:rPr lang="en-GB" sz="1900" dirty="0"/>
              <a:t>the client has specified that </a:t>
            </a:r>
            <a:r>
              <a:rPr lang="en-GB" sz="1900" dirty="0" smtClean="0"/>
              <a:t>need to be </a:t>
            </a:r>
            <a:r>
              <a:rPr lang="en-GB" sz="1900" dirty="0"/>
              <a:t>evident within the production that will need to be evidenced. </a:t>
            </a:r>
          </a:p>
          <a:p>
            <a:pPr marL="0" indent="0">
              <a:buNone/>
            </a:pPr>
            <a:r>
              <a:rPr lang="en-GB" sz="1900" b="1" dirty="0" smtClean="0"/>
              <a:t>Task 11 – P3.11 </a:t>
            </a:r>
            <a:r>
              <a:rPr lang="en-GB" sz="1900" dirty="0"/>
              <a:t>–</a:t>
            </a:r>
            <a:r>
              <a:rPr lang="en-GB" sz="1900" b="1" dirty="0"/>
              <a:t> </a:t>
            </a:r>
            <a:r>
              <a:rPr lang="en-GB" sz="1900" dirty="0"/>
              <a:t>Illustrate the use of a navigation system within the multimedia product</a:t>
            </a:r>
          </a:p>
          <a:p>
            <a:r>
              <a:rPr lang="en-GB" sz="1900" dirty="0"/>
              <a:t>Print screen evidence of the navigation system </a:t>
            </a:r>
            <a:r>
              <a:rPr lang="en-GB" sz="1900" dirty="0" smtClean="0"/>
              <a:t>created. To </a:t>
            </a:r>
            <a:r>
              <a:rPr lang="en-GB" sz="1900" dirty="0"/>
              <a:t>achieve a higher grade, you need to consider the entire multimedia </a:t>
            </a:r>
            <a:r>
              <a:rPr lang="en-GB" sz="1900" dirty="0" smtClean="0"/>
              <a:t>product</a:t>
            </a:r>
          </a:p>
          <a:p>
            <a:r>
              <a:rPr lang="en-GB" sz="1900" dirty="0" smtClean="0"/>
              <a:t>Provide </a:t>
            </a:r>
            <a:r>
              <a:rPr lang="en-GB" sz="1900" dirty="0" smtClean="0"/>
              <a:t>evidence that you have done </a:t>
            </a:r>
            <a:r>
              <a:rPr lang="en-GB" sz="1900" dirty="0" smtClean="0"/>
              <a:t>this</a:t>
            </a:r>
          </a:p>
          <a:p>
            <a:pPr lvl="1"/>
            <a:endParaRPr lang="en-GB" sz="1900" dirty="0"/>
          </a:p>
          <a:p>
            <a:pPr lvl="1"/>
            <a:endParaRPr lang="en-GB" sz="1900" dirty="0" smtClean="0"/>
          </a:p>
          <a:p>
            <a:pPr marL="0" indent="0">
              <a:buNone/>
            </a:pPr>
            <a:r>
              <a:rPr lang="en-GB" sz="1900" b="1" dirty="0" smtClean="0"/>
              <a:t>Task 12 </a:t>
            </a:r>
            <a:r>
              <a:rPr lang="en-GB" sz="1900" b="1" dirty="0"/>
              <a:t>– </a:t>
            </a:r>
            <a:r>
              <a:rPr lang="en-GB" sz="1900" b="1" dirty="0" smtClean="0"/>
              <a:t>P3.12</a:t>
            </a:r>
            <a:r>
              <a:rPr lang="en-GB" sz="1900" dirty="0" smtClean="0"/>
              <a:t> </a:t>
            </a:r>
            <a:r>
              <a:rPr lang="en-GB" sz="1900" dirty="0"/>
              <a:t>– Illustrate </a:t>
            </a:r>
            <a:r>
              <a:rPr lang="en-GB" sz="1900" dirty="0" smtClean="0"/>
              <a:t>the use of a variety of Program features for the production of this project.</a:t>
            </a:r>
          </a:p>
          <a:p>
            <a:pPr marL="0" indent="0">
              <a:buNone/>
            </a:pPr>
            <a:endParaRPr lang="en-GB" sz="1900" dirty="0"/>
          </a:p>
          <a:p>
            <a:pPr marL="393192" lvl="1" indent="0">
              <a:buNone/>
            </a:pPr>
            <a:endParaRPr lang="en-GB" sz="1900" dirty="0" smtClean="0"/>
          </a:p>
          <a:p>
            <a:pPr marL="0" lvl="1" indent="0">
              <a:buNone/>
            </a:pPr>
            <a:r>
              <a:rPr lang="en-GB" sz="1900" b="1" dirty="0" smtClean="0"/>
              <a:t>Task 13 </a:t>
            </a:r>
            <a:r>
              <a:rPr lang="en-GB" sz="1900" b="1" dirty="0"/>
              <a:t>– </a:t>
            </a:r>
            <a:r>
              <a:rPr lang="en-GB" sz="1900" b="1" dirty="0" smtClean="0"/>
              <a:t>P3.13</a:t>
            </a:r>
            <a:r>
              <a:rPr lang="en-GB" sz="1900" dirty="0" smtClean="0"/>
              <a:t> </a:t>
            </a:r>
            <a:r>
              <a:rPr lang="en-GB" sz="1900" dirty="0"/>
              <a:t>– Illustrate the use of a variety of </a:t>
            </a:r>
            <a:r>
              <a:rPr lang="en-GB" sz="1900" dirty="0" smtClean="0"/>
              <a:t>Functional </a:t>
            </a:r>
            <a:r>
              <a:rPr lang="en-GB" sz="1900" dirty="0"/>
              <a:t>features for the production of this project</a:t>
            </a:r>
            <a:r>
              <a:rPr lang="en-GB" sz="1900" dirty="0" smtClean="0"/>
              <a:t>.</a:t>
            </a:r>
          </a:p>
          <a:p>
            <a:pPr marL="0" lvl="1" indent="0">
              <a:buNone/>
            </a:pPr>
            <a:endParaRPr lang="en-GB" sz="1900" dirty="0" smtClean="0"/>
          </a:p>
          <a:p>
            <a:pPr marL="0" lvl="1" indent="0">
              <a:buNone/>
            </a:pPr>
            <a:endParaRPr lang="en-GB" sz="1900" dirty="0"/>
          </a:p>
          <a:p>
            <a:pPr lvl="1"/>
            <a:endParaRPr lang="en-GB" sz="1900" dirty="0"/>
          </a:p>
        </p:txBody>
      </p:sp>
      <p:sp>
        <p:nvSpPr>
          <p:cNvPr id="16"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LO3 - Can interactive media product – Project Production</a:t>
            </a:r>
            <a:endParaRPr lang="en-GB" sz="2200" dirty="0"/>
          </a:p>
        </p:txBody>
      </p:sp>
      <p:graphicFrame>
        <p:nvGraphicFramePr>
          <p:cNvPr id="4" name="Table 3"/>
          <p:cNvGraphicFramePr>
            <a:graphicFrameLocks noGrp="1"/>
          </p:cNvGraphicFramePr>
          <p:nvPr>
            <p:extLst>
              <p:ext uri="{D42A27DB-BD31-4B8C-83A1-F6EECF244321}">
                <p14:modId xmlns:p14="http://schemas.microsoft.com/office/powerpoint/2010/main" val="171677443"/>
              </p:ext>
            </p:extLst>
          </p:nvPr>
        </p:nvGraphicFramePr>
        <p:xfrm>
          <a:off x="230832" y="3346192"/>
          <a:ext cx="8733656" cy="370840"/>
        </p:xfrm>
        <a:graphic>
          <a:graphicData uri="http://schemas.openxmlformats.org/drawingml/2006/table">
            <a:tbl>
              <a:tblPr firstRow="1" bandRow="1">
                <a:tableStyleId>{5C22544A-7EE6-4342-B048-85BDC9FD1C3A}</a:tableStyleId>
              </a:tblPr>
              <a:tblGrid>
                <a:gridCol w="2540968"/>
                <a:gridCol w="3240360"/>
                <a:gridCol w="2952328"/>
              </a:tblGrid>
              <a:tr h="370840">
                <a:tc>
                  <a:txBody>
                    <a:bodyPr/>
                    <a:lstStyle/>
                    <a:p>
                      <a:pPr algn="ctr"/>
                      <a:r>
                        <a:rPr kumimoji="0" lang="en-GB" sz="1800" b="1" kern="1200" dirty="0" smtClean="0">
                          <a:solidFill>
                            <a:schemeClr val="tx1"/>
                          </a:solidFill>
                          <a:latin typeface="Calibri" pitchFamily="34" charset="0"/>
                          <a:ea typeface="Times New Roman"/>
                          <a:cs typeface="Calibri" pitchFamily="34" charset="0"/>
                        </a:rPr>
                        <a:t>Hotspots and Captioning</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Scripting e.g. Lingo, ActionScript</a:t>
                      </a:r>
                    </a:p>
                  </a:txBody>
                  <a:tcPr/>
                </a:tc>
                <a:tc>
                  <a:txBody>
                    <a:bodyPr/>
                    <a:lstStyle/>
                    <a:p>
                      <a:pPr algn="ctr"/>
                      <a:r>
                        <a:rPr kumimoji="0" lang="en-GB" sz="1800" b="1" kern="1200" dirty="0" smtClean="0">
                          <a:solidFill>
                            <a:schemeClr val="tx1"/>
                          </a:solidFill>
                          <a:latin typeface="Calibri" pitchFamily="34" charset="0"/>
                          <a:ea typeface="Times New Roman"/>
                          <a:cs typeface="Calibri" pitchFamily="34" charset="0"/>
                        </a:rPr>
                        <a:t>Advanced Timeline Actions</a:t>
                      </a:r>
                      <a:endParaRPr kumimoji="0" lang="en-GB" sz="1800" b="1" kern="1200" dirty="0">
                        <a:solidFill>
                          <a:schemeClr val="tx1"/>
                        </a:solidFill>
                        <a:latin typeface="Calibri" pitchFamily="34" charset="0"/>
                        <a:ea typeface="Times New Roman"/>
                        <a:cs typeface="Calibri" pitchFamily="34" charset="0"/>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348779978"/>
              </p:ext>
            </p:extLst>
          </p:nvPr>
        </p:nvGraphicFramePr>
        <p:xfrm>
          <a:off x="255107" y="4581129"/>
          <a:ext cx="8709381" cy="432047"/>
        </p:xfrm>
        <a:graphic>
          <a:graphicData uri="http://schemas.openxmlformats.org/drawingml/2006/table">
            <a:tbl>
              <a:tblPr firstRow="1" bandRow="1">
                <a:tableStyleId>{5C22544A-7EE6-4342-B048-85BDC9FD1C3A}</a:tableStyleId>
              </a:tblPr>
              <a:tblGrid>
                <a:gridCol w="2732717"/>
                <a:gridCol w="1728192"/>
                <a:gridCol w="4248472"/>
              </a:tblGrid>
              <a:tr h="4320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Drag and Drop Elements</a:t>
                      </a:r>
                      <a:endParaRPr kumimoji="0" lang="en-GB" sz="1800" b="1" kern="1200" dirty="0">
                        <a:solidFill>
                          <a:schemeClr val="tx1"/>
                        </a:solidFill>
                        <a:latin typeface="Calibri" pitchFamily="34" charset="0"/>
                        <a:ea typeface="Times New Roman"/>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Forms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chemeClr val="tx1"/>
                          </a:solidFill>
                          <a:latin typeface="Calibri" pitchFamily="34" charset="0"/>
                          <a:ea typeface="Times New Roman"/>
                          <a:cs typeface="Calibri" pitchFamily="34" charset="0"/>
                        </a:rPr>
                        <a:t>Controls for Audio and Video or the Game</a:t>
                      </a:r>
                      <a:endParaRPr kumimoji="0" lang="en-GB" sz="1800" b="1" kern="1200" dirty="0">
                        <a:solidFill>
                          <a:schemeClr val="tx1"/>
                        </a:solidFill>
                        <a:latin typeface="Calibri" pitchFamily="34" charset="0"/>
                        <a:ea typeface="Times New Roman"/>
                        <a:cs typeface="Calibri" pitchFamily="34" charset="0"/>
                      </a:endParaRPr>
                    </a:p>
                  </a:txBody>
                  <a:tcPr/>
                </a:tc>
              </a:tr>
            </a:tbl>
          </a:graphicData>
        </a:graphic>
      </p:graphicFrame>
    </p:spTree>
    <p:extLst>
      <p:ext uri="{BB962C8B-B14F-4D97-AF65-F5344CB8AC3E}">
        <p14:creationId xmlns:p14="http://schemas.microsoft.com/office/powerpoint/2010/main" val="29142432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5760</TotalTime>
  <Words>3354</Words>
  <Application>Microsoft Office PowerPoint</Application>
  <PresentationFormat>On-screen Show (4:3)</PresentationFormat>
  <Paragraphs>270</Paragraphs>
  <Slides>17</Slides>
  <Notes>1</Notes>
  <HiddenSlides>1</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Concourse</vt:lpstr>
      <vt:lpstr>Unit 17</vt:lpstr>
      <vt:lpstr>LO3 – Assessment Objective</vt:lpstr>
      <vt:lpstr>Assessment Criteria P3, M3, D2 </vt:lpstr>
      <vt:lpstr>LO3 - Be able to create an interactive media  product following industry practice </vt:lpstr>
      <vt:lpstr>LO3 - Can interactive media product – Project Structure</vt:lpstr>
      <vt:lpstr>LO3 - Can interactive media product – Project management</vt:lpstr>
      <vt:lpstr>PowerPoint Presentation</vt:lpstr>
      <vt:lpstr>PowerPoint Presentation</vt:lpstr>
      <vt:lpstr>PowerPoint Presentation</vt:lpstr>
      <vt:lpstr>PowerPoint Presentation</vt:lpstr>
      <vt:lpstr>1 - Test Table Example</vt:lpstr>
      <vt:lpstr>PowerPoint Presentation</vt:lpstr>
      <vt:lpstr>PowerPoint Presentation</vt:lpstr>
      <vt:lpstr>LO3 - Can interactive media product – Publishing</vt:lpstr>
      <vt:lpstr>LO3 - Can interactive media product – Good practice</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148</cp:revision>
  <dcterms:created xsi:type="dcterms:W3CDTF">2010-12-28T13:51:34Z</dcterms:created>
  <dcterms:modified xsi:type="dcterms:W3CDTF">2014-05-27T19:28:31Z</dcterms:modified>
</cp:coreProperties>
</file>